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82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 varScale="1">
        <p:scale>
          <a:sx n="69" d="100"/>
          <a:sy n="69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7E59-9C14-426F-B8C7-B4C94D7C8D86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3E7D-0E3C-4BD4-B1BA-CEA3B03601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7E59-9C14-426F-B8C7-B4C94D7C8D86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3E7D-0E3C-4BD4-B1BA-CEA3B0360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7E59-9C14-426F-B8C7-B4C94D7C8D86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3E7D-0E3C-4BD4-B1BA-CEA3B0360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7E59-9C14-426F-B8C7-B4C94D7C8D86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3E7D-0E3C-4BD4-B1BA-CEA3B03601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7E59-9C14-426F-B8C7-B4C94D7C8D86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3E7D-0E3C-4BD4-B1BA-CEA3B0360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7E59-9C14-426F-B8C7-B4C94D7C8D86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3E7D-0E3C-4BD4-B1BA-CEA3B0360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7E59-9C14-426F-B8C7-B4C94D7C8D86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3E7D-0E3C-4BD4-B1BA-CEA3B0360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7E59-9C14-426F-B8C7-B4C94D7C8D86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3E7D-0E3C-4BD4-B1BA-CEA3B0360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7E59-9C14-426F-B8C7-B4C94D7C8D86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3E7D-0E3C-4BD4-B1BA-CEA3B0360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7E59-9C14-426F-B8C7-B4C94D7C8D86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3E7D-0E3C-4BD4-B1BA-CEA3B0360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97E59-9C14-426F-B8C7-B4C94D7C8D86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A3E7D-0E3C-4BD4-B1BA-CEA3B03601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F297E59-9C14-426F-B8C7-B4C94D7C8D86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6CA3E7D-0E3C-4BD4-B1BA-CEA3B036014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D%20audio/Unit%2011%20Conversation%204.mp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Units 11 and 14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INU 211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9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and Should • Part A, p. 75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smtClean="0">
                <a:solidFill>
                  <a:schemeClr val="tx2"/>
                </a:solidFill>
              </a:rPr>
              <a:t>5</a:t>
            </a:r>
            <a:r>
              <a:rPr lang="en-US" sz="3200" b="1" i="1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000" smtClean="0"/>
              <a:t>What _______ I see from the Eiffel Tower?</a:t>
            </a:r>
          </a:p>
          <a:p>
            <a:pPr marL="0" indent="0">
              <a:buNone/>
            </a:pPr>
            <a:r>
              <a:rPr lang="en-US" sz="4000" smtClean="0"/>
              <a:t>You ________ see all of Paris, but in bad weather you ________ see anything.</a:t>
            </a:r>
            <a:endParaRPr lang="en-US" sz="4000"/>
          </a:p>
        </p:txBody>
      </p:sp>
      <p:sp>
        <p:nvSpPr>
          <p:cNvPr id="5" name="Rectangle 4"/>
          <p:cNvSpPr/>
          <p:nvPr/>
        </p:nvSpPr>
        <p:spPr>
          <a:xfrm>
            <a:off x="1971021" y="1981200"/>
            <a:ext cx="1140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askerville Old Face" pitchFamily="18" charset="0"/>
              </a:rPr>
              <a:t>can</a:t>
            </a:r>
            <a:endParaRPr 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3519055"/>
            <a:ext cx="1140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askerville Old Face" pitchFamily="18" charset="0"/>
              </a:rPr>
              <a:t>can</a:t>
            </a:r>
            <a:endParaRPr 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12841" y="4198203"/>
            <a:ext cx="15247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askerville Old Face" pitchFamily="18" charset="0"/>
              </a:rPr>
              <a:t>can’t</a:t>
            </a:r>
            <a:endParaRPr 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451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B • p. 75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smtClean="0"/>
              <a:t>What time of year </a:t>
            </a:r>
            <a:r>
              <a:rPr lang="en-US" sz="3200" smtClean="0">
                <a:solidFill>
                  <a:schemeClr val="tx2"/>
                </a:solidFill>
              </a:rPr>
              <a:t>should </a:t>
            </a:r>
            <a:r>
              <a:rPr lang="en-US" sz="3200" smtClean="0"/>
              <a:t>you go there?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smtClean="0"/>
              <a:t>What are three things you </a:t>
            </a:r>
            <a:r>
              <a:rPr lang="en-US" sz="3200" smtClean="0">
                <a:solidFill>
                  <a:schemeClr val="tx2"/>
                </a:solidFill>
              </a:rPr>
              <a:t>can </a:t>
            </a:r>
            <a:r>
              <a:rPr lang="en-US" sz="3200" smtClean="0"/>
              <a:t>do there?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smtClean="0">
                <a:solidFill>
                  <a:schemeClr val="tx2"/>
                </a:solidFill>
              </a:rPr>
              <a:t>Can</a:t>
            </a:r>
            <a:r>
              <a:rPr lang="en-US" sz="3200" smtClean="0"/>
              <a:t> you buy something special?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 smtClean="0"/>
              <a:t>What </a:t>
            </a:r>
            <a:r>
              <a:rPr lang="en-US" sz="3200" smtClean="0">
                <a:solidFill>
                  <a:schemeClr val="tx2"/>
                </a:solidFill>
              </a:rPr>
              <a:t>shouldn’t</a:t>
            </a:r>
            <a:r>
              <a:rPr lang="en-US" sz="3200" smtClean="0"/>
              <a:t> a visitor miss?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96126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B • p. 75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/>
              <a:t>What time of year </a:t>
            </a:r>
            <a:r>
              <a:rPr lang="en-US" sz="3200">
                <a:solidFill>
                  <a:schemeClr val="tx2"/>
                </a:solidFill>
              </a:rPr>
              <a:t>should </a:t>
            </a:r>
            <a:r>
              <a:rPr lang="en-US" sz="3200"/>
              <a:t>you go there?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/>
              <a:t>What are three things you </a:t>
            </a:r>
            <a:r>
              <a:rPr lang="en-US" sz="3200">
                <a:solidFill>
                  <a:schemeClr val="tx2"/>
                </a:solidFill>
              </a:rPr>
              <a:t>can </a:t>
            </a:r>
            <a:r>
              <a:rPr lang="en-US" sz="3200"/>
              <a:t>do there?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>
                <a:solidFill>
                  <a:schemeClr val="tx2"/>
                </a:solidFill>
              </a:rPr>
              <a:t>Can</a:t>
            </a:r>
            <a:r>
              <a:rPr lang="en-US" sz="3200"/>
              <a:t> you buy something special?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/>
              <a:t>What </a:t>
            </a:r>
            <a:r>
              <a:rPr lang="en-US" sz="3200">
                <a:solidFill>
                  <a:schemeClr val="tx2"/>
                </a:solidFill>
              </a:rPr>
              <a:t>shouldn’t</a:t>
            </a:r>
            <a:r>
              <a:rPr lang="en-US" sz="3200"/>
              <a:t> a visitor </a:t>
            </a:r>
            <a:r>
              <a:rPr lang="en-US" sz="3200"/>
              <a:t>miss</a:t>
            </a:r>
            <a:r>
              <a:rPr lang="en-US" sz="3200" smtClean="0"/>
              <a:t>?</a:t>
            </a:r>
          </a:p>
          <a:p>
            <a:pPr marL="0" indent="0">
              <a:buNone/>
            </a:pPr>
            <a:r>
              <a:rPr lang="en-US" sz="4000" smtClean="0">
                <a:solidFill>
                  <a:schemeClr val="tx2"/>
                </a:solidFill>
              </a:rPr>
              <a:t>ANSWER THESE QUESTIONS ABOUT YOUR HOMETOWN.</a:t>
            </a:r>
            <a:endParaRPr lang="en-US" sz="4000">
              <a:solidFill>
                <a:schemeClr val="tx2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6500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2920" y="1447800"/>
            <a:ext cx="8183880" cy="32705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smtClean="0"/>
              <a:t>We are going to practice using </a:t>
            </a:r>
            <a:r>
              <a:rPr lang="en-US" sz="3200" smtClean="0">
                <a:solidFill>
                  <a:schemeClr val="tx2"/>
                </a:solidFill>
              </a:rPr>
              <a:t>can</a:t>
            </a:r>
            <a:r>
              <a:rPr lang="en-US" sz="3200" smtClean="0"/>
              <a:t> and </a:t>
            </a:r>
            <a:r>
              <a:rPr lang="en-US" sz="3200" smtClean="0">
                <a:solidFill>
                  <a:schemeClr val="tx2"/>
                </a:solidFill>
              </a:rPr>
              <a:t>should</a:t>
            </a:r>
            <a:r>
              <a:rPr lang="en-US" sz="3200" smtClean="0"/>
              <a:t> by creating a blog.</a:t>
            </a:r>
            <a:endParaRPr lang="en-US" sz="3200" smtClean="0"/>
          </a:p>
          <a:p>
            <a:pPr lvl="1"/>
            <a:r>
              <a:rPr lang="en-US" sz="2800" smtClean="0"/>
              <a:t>In the computer lab, create a blog using:</a:t>
            </a:r>
          </a:p>
          <a:p>
            <a:pPr lvl="2"/>
            <a:r>
              <a:rPr lang="en-US" sz="3600" b="1" i="1" smtClean="0"/>
              <a:t>www.blogger.com</a:t>
            </a:r>
            <a:endParaRPr lang="en-US" sz="3600" b="1" i="1"/>
          </a:p>
        </p:txBody>
      </p:sp>
    </p:spTree>
    <p:extLst>
      <p:ext uri="{BB962C8B-B14F-4D97-AF65-F5344CB8AC3E}">
        <p14:creationId xmlns:p14="http://schemas.microsoft.com/office/powerpoint/2010/main" val="380198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Voki.com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8183880" cy="418795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400" smtClean="0"/>
              <a:t>Write the answers to the questions you wrote about your hometown.</a:t>
            </a:r>
            <a:endParaRPr lang="en-US" sz="2400" smtClean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7924800" cy="41148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/>
              <a:t>What time of year </a:t>
            </a:r>
            <a:r>
              <a:rPr lang="en-US" sz="3200">
                <a:solidFill>
                  <a:schemeClr val="tx2"/>
                </a:solidFill>
              </a:rPr>
              <a:t>should </a:t>
            </a:r>
            <a:r>
              <a:rPr lang="en-US" sz="3200"/>
              <a:t>you go there?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/>
              <a:t>What are three things you </a:t>
            </a:r>
            <a:r>
              <a:rPr lang="en-US" sz="3200">
                <a:solidFill>
                  <a:schemeClr val="tx2"/>
                </a:solidFill>
              </a:rPr>
              <a:t>can </a:t>
            </a:r>
            <a:r>
              <a:rPr lang="en-US" sz="3200"/>
              <a:t>do there?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>
                <a:solidFill>
                  <a:schemeClr val="tx2"/>
                </a:solidFill>
              </a:rPr>
              <a:t>Can</a:t>
            </a:r>
            <a:r>
              <a:rPr lang="en-US" sz="3200"/>
              <a:t> you buy something special?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200"/>
              <a:t>What </a:t>
            </a:r>
            <a:r>
              <a:rPr lang="en-US" sz="3200">
                <a:solidFill>
                  <a:schemeClr val="tx2"/>
                </a:solidFill>
              </a:rPr>
              <a:t>shouldn’t</a:t>
            </a:r>
            <a:r>
              <a:rPr lang="en-US" sz="3200"/>
              <a:t> a visitor </a:t>
            </a:r>
            <a:r>
              <a:rPr lang="en-US" sz="3200"/>
              <a:t>miss</a:t>
            </a:r>
            <a:r>
              <a:rPr lang="en-US" sz="3200" smtClean="0"/>
              <a:t>?</a:t>
            </a:r>
          </a:p>
          <a:p>
            <a:pPr marL="0" indent="0">
              <a:buNone/>
            </a:pPr>
            <a:r>
              <a:rPr lang="en-US" sz="4000" smtClean="0">
                <a:solidFill>
                  <a:schemeClr val="tx2"/>
                </a:solidFill>
              </a:rPr>
              <a:t>ANSWER THESE QUESTIONS ABOUT YOUR HOMETOWN.</a:t>
            </a:r>
            <a:endParaRPr lang="en-US" sz="4000">
              <a:solidFill>
                <a:schemeClr val="tx2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402348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Q &amp; A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smtClean="0"/>
              <a:t>Using </a:t>
            </a:r>
            <a:r>
              <a:rPr lang="en-US" sz="3200" b="1" smtClean="0">
                <a:solidFill>
                  <a:schemeClr val="tx2"/>
                </a:solidFill>
              </a:rPr>
              <a:t>adjectives</a:t>
            </a:r>
            <a:r>
              <a:rPr lang="en-US" sz="3200" smtClean="0">
                <a:solidFill>
                  <a:schemeClr val="tx2"/>
                </a:solidFill>
              </a:rPr>
              <a:t> </a:t>
            </a:r>
            <a:r>
              <a:rPr lang="en-US" sz="3200" smtClean="0"/>
              <a:t>and </a:t>
            </a:r>
            <a:r>
              <a:rPr lang="en-US" sz="3200" b="1" smtClean="0">
                <a:solidFill>
                  <a:schemeClr val="tx2"/>
                </a:solidFill>
              </a:rPr>
              <a:t>adverbs</a:t>
            </a:r>
            <a:r>
              <a:rPr lang="en-US" sz="3200" smtClean="0">
                <a:solidFill>
                  <a:schemeClr val="tx2"/>
                </a:solidFill>
              </a:rPr>
              <a:t> </a:t>
            </a:r>
            <a:r>
              <a:rPr lang="en-US" sz="3200" smtClean="0"/>
              <a:t>from p. 72-73, describe a city (other than Concepción).</a:t>
            </a:r>
          </a:p>
          <a:p>
            <a:pPr marL="0" indent="0">
              <a:buNone/>
            </a:pPr>
            <a:r>
              <a:rPr lang="en-US" sz="2400" i="1" smtClean="0">
                <a:solidFill>
                  <a:srgbClr val="0070C0"/>
                </a:solidFill>
              </a:rPr>
              <a:t>POSSIBLE IDEAS</a:t>
            </a:r>
            <a:endParaRPr lang="en-US" sz="2400" i="1" smtClean="0">
              <a:solidFill>
                <a:srgbClr val="0070C0"/>
              </a:solidFill>
            </a:endParaRPr>
          </a:p>
          <a:p>
            <a:r>
              <a:rPr lang="en-US" sz="3200" b="1" smtClean="0"/>
              <a:t>weather</a:t>
            </a:r>
          </a:p>
          <a:p>
            <a:r>
              <a:rPr lang="en-US" sz="3200" b="1" smtClean="0"/>
              <a:t>population</a:t>
            </a:r>
          </a:p>
          <a:p>
            <a:r>
              <a:rPr lang="en-US" sz="3200" b="1" smtClean="0"/>
              <a:t>your overall opinion</a:t>
            </a:r>
          </a:p>
          <a:p>
            <a:r>
              <a:rPr lang="en-US" sz="3200" b="1" smtClean="0"/>
              <a:t>cost of living</a:t>
            </a:r>
            <a:endParaRPr lang="en-US" sz="3200" b="1"/>
          </a:p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07" t="22817" r="29723" b="16667"/>
          <a:stretch/>
        </p:blipFill>
        <p:spPr bwMode="auto">
          <a:xfrm>
            <a:off x="6996715" y="2786393"/>
            <a:ext cx="2103627" cy="391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79" t="22817" r="67600" b="16667"/>
          <a:stretch/>
        </p:blipFill>
        <p:spPr bwMode="auto">
          <a:xfrm>
            <a:off x="5181600" y="2786393"/>
            <a:ext cx="1752600" cy="391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69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Snapshot, p. 74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Check the places you would like to visit.</a:t>
            </a:r>
          </a:p>
          <a:p>
            <a:r>
              <a:rPr lang="en-US" sz="3200" smtClean="0"/>
              <a:t>What 3 other places would you like to visit? Why?</a:t>
            </a:r>
          </a:p>
          <a:p>
            <a:r>
              <a:rPr lang="en-US" sz="3200" smtClean="0"/>
              <a:t>Which is the most interesting place and the least interesting place in your opinion? Why?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43528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conversation, p. 7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smtClean="0"/>
              <a:t>Read aloud with your partner.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smtClean="0">
                <a:hlinkClick r:id="rId2" action="ppaction://hlinkfile"/>
              </a:rPr>
              <a:t>Listen </a:t>
            </a:r>
            <a:r>
              <a:rPr lang="en-US" sz="3200" smtClean="0"/>
              <a:t>to the conversation.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13444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57953821"/>
              </p:ext>
            </p:extLst>
          </p:nvPr>
        </p:nvGraphicFramePr>
        <p:xfrm>
          <a:off x="609600" y="685800"/>
          <a:ext cx="79248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smtClean="0"/>
                        <a:t>can (poder)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smtClean="0"/>
                        <a:t>should (deber)</a:t>
                      </a:r>
                      <a:endParaRPr lang="en-US" sz="3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3200" i="1" smtClean="0">
                          <a:solidFill>
                            <a:srgbClr val="C00000"/>
                          </a:solidFill>
                        </a:rPr>
                        <a:t>abilidad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3200" i="1" smtClean="0">
                          <a:solidFill>
                            <a:srgbClr val="C00000"/>
                          </a:solidFill>
                        </a:rPr>
                        <a:t>¿Qué</a:t>
                      </a:r>
                      <a:r>
                        <a:rPr lang="en-US" sz="3200" i="1" baseline="0" smtClean="0">
                          <a:solidFill>
                            <a:srgbClr val="C00000"/>
                          </a:solidFill>
                        </a:rPr>
                        <a:t> es posible?</a:t>
                      </a:r>
                      <a:endParaRPr lang="en-US" sz="3200" i="1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3200" smtClean="0"/>
                        <a:t>What </a:t>
                      </a:r>
                      <a:r>
                        <a:rPr lang="en-US" sz="3200" b="1" smtClean="0"/>
                        <a:t>can</a:t>
                      </a:r>
                      <a:r>
                        <a:rPr lang="en-US" sz="3200" smtClean="0"/>
                        <a:t> I do in Mexico City?</a:t>
                      </a:r>
                    </a:p>
                    <a:p>
                      <a:pPr marL="457200" lvl="0" indent="-457200">
                        <a:buFont typeface="Arial" pitchFamily="34" charset="0"/>
                        <a:buChar char="•"/>
                      </a:pPr>
                      <a:r>
                        <a:rPr lang="en-US" sz="3200" smtClean="0"/>
                        <a:t>You </a:t>
                      </a:r>
                      <a:r>
                        <a:rPr lang="en-US" sz="3200" b="1" smtClean="0"/>
                        <a:t>can</a:t>
                      </a:r>
                      <a:r>
                        <a:rPr lang="en-US" sz="3200" smtClean="0"/>
                        <a:t> see the Palace of Fine Arts.</a:t>
                      </a:r>
                    </a:p>
                    <a:p>
                      <a:pPr marL="457200" lvl="0" indent="-457200">
                        <a:buFont typeface="Arial" pitchFamily="34" charset="0"/>
                        <a:buChar char="•"/>
                      </a:pPr>
                      <a:r>
                        <a:rPr lang="en-US" sz="3200" smtClean="0"/>
                        <a:t>You </a:t>
                      </a:r>
                      <a:r>
                        <a:rPr lang="en-US" sz="3200" b="1" smtClean="0"/>
                        <a:t>can’t </a:t>
                      </a:r>
                      <a:r>
                        <a:rPr lang="en-US" sz="3200" smtClean="0"/>
                        <a:t>visit some</a:t>
                      </a:r>
                      <a:r>
                        <a:rPr lang="en-US" sz="3200" baseline="0" smtClean="0"/>
                        <a:t> museums on Mondays.</a:t>
                      </a:r>
                      <a:endParaRPr lang="en-US" sz="3200" smtClean="0"/>
                    </a:p>
                    <a:p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3200" i="1" smtClean="0">
                          <a:solidFill>
                            <a:srgbClr val="C00000"/>
                          </a:solidFill>
                        </a:rPr>
                        <a:t>sugerencias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3200" i="1" smtClean="0">
                          <a:solidFill>
                            <a:srgbClr val="C00000"/>
                          </a:solidFill>
                        </a:rPr>
                        <a:t>¿Qué</a:t>
                      </a:r>
                      <a:r>
                        <a:rPr lang="en-US" sz="3200" i="1" baseline="0" smtClean="0">
                          <a:solidFill>
                            <a:srgbClr val="C00000"/>
                          </a:solidFill>
                        </a:rPr>
                        <a:t> debo hacer?</a:t>
                      </a:r>
                      <a:endParaRPr lang="en-US" sz="3200" i="1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en-US" sz="3200" smtClean="0"/>
                        <a:t>What </a:t>
                      </a:r>
                      <a:r>
                        <a:rPr lang="en-US" sz="3200" b="1" smtClean="0"/>
                        <a:t>should</a:t>
                      </a:r>
                      <a:r>
                        <a:rPr lang="en-US" sz="3200" smtClean="0"/>
                        <a:t> I see there?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3200" smtClean="0"/>
                        <a:t>You </a:t>
                      </a:r>
                      <a:r>
                        <a:rPr lang="en-US" sz="3200" b="1" smtClean="0"/>
                        <a:t>should</a:t>
                      </a:r>
                      <a:r>
                        <a:rPr lang="en-US" sz="3200" smtClean="0"/>
                        <a:t> visit the National Museum.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3200" smtClean="0"/>
                        <a:t>You </a:t>
                      </a:r>
                      <a:r>
                        <a:rPr lang="en-US" sz="3200" b="1" smtClean="0"/>
                        <a:t>shouldn’t</a:t>
                      </a:r>
                      <a:r>
                        <a:rPr lang="en-US" sz="3200" smtClean="0"/>
                        <a:t> miss the Pyramid of the Sun.</a:t>
                      </a:r>
                      <a:endParaRPr lang="en-US" sz="320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57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and Should • Part A, p. 75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smtClean="0">
                <a:solidFill>
                  <a:schemeClr val="tx2"/>
                </a:solidFill>
              </a:rPr>
              <a:t>1.</a:t>
            </a:r>
          </a:p>
          <a:p>
            <a:pPr marL="0" indent="0">
              <a:buNone/>
            </a:pPr>
            <a:r>
              <a:rPr lang="en-US" sz="4000" smtClean="0"/>
              <a:t>I _________ decide where to go on my vacation.</a:t>
            </a:r>
          </a:p>
          <a:p>
            <a:pPr marL="0" indent="0">
              <a:buNone/>
            </a:pPr>
            <a:r>
              <a:rPr lang="en-US" sz="4000" smtClean="0"/>
              <a:t>You ________ go to India. It’s my favorite place to visit.</a:t>
            </a:r>
            <a:endParaRPr lang="en-US" sz="4000"/>
          </a:p>
        </p:txBody>
      </p:sp>
      <p:sp>
        <p:nvSpPr>
          <p:cNvPr id="5" name="Rectangle 4"/>
          <p:cNvSpPr/>
          <p:nvPr/>
        </p:nvSpPr>
        <p:spPr>
          <a:xfrm>
            <a:off x="990600" y="2074176"/>
            <a:ext cx="206178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askerville Old Face" pitchFamily="18" charset="0"/>
              </a:rPr>
              <a:t>should</a:t>
            </a:r>
            <a:endParaRPr 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3505200"/>
            <a:ext cx="206178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askerville Old Face" pitchFamily="18" charset="0"/>
              </a:rPr>
              <a:t>should</a:t>
            </a:r>
            <a:endParaRPr 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542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and Should • Part A, p. 75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>
                <a:solidFill>
                  <a:schemeClr val="tx2"/>
                </a:solidFill>
              </a:rPr>
              <a:t>2</a:t>
            </a:r>
            <a:r>
              <a:rPr lang="en-US" sz="3200" b="1" i="1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000" smtClean="0"/>
              <a:t>I’m planning to go to Bogota next year. When do you think I _________ go?</a:t>
            </a:r>
          </a:p>
          <a:p>
            <a:pPr marL="0" indent="0">
              <a:buNone/>
            </a:pPr>
            <a:r>
              <a:rPr lang="en-US" sz="4000" smtClean="0"/>
              <a:t>You _______ go anytime. The weather is nice all year.</a:t>
            </a:r>
            <a:endParaRPr lang="en-US" sz="4000"/>
          </a:p>
        </p:txBody>
      </p:sp>
      <p:sp>
        <p:nvSpPr>
          <p:cNvPr id="5" name="Rectangle 4"/>
          <p:cNvSpPr/>
          <p:nvPr/>
        </p:nvSpPr>
        <p:spPr>
          <a:xfrm>
            <a:off x="4567618" y="2750403"/>
            <a:ext cx="206178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askerville Old Face" pitchFamily="18" charset="0"/>
              </a:rPr>
              <a:t>should</a:t>
            </a:r>
            <a:endParaRPr 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8663" y="3505200"/>
            <a:ext cx="1140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askerville Old Face" pitchFamily="18" charset="0"/>
              </a:rPr>
              <a:t>can</a:t>
            </a:r>
            <a:endParaRPr 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85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and Should • Part A, p. 75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smtClean="0">
                <a:solidFill>
                  <a:schemeClr val="tx2"/>
                </a:solidFill>
              </a:rPr>
              <a:t>3</a:t>
            </a:r>
            <a:r>
              <a:rPr lang="en-US" sz="3200" b="1" i="1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000" smtClean="0"/>
              <a:t>_________ I rent a car when arrive in Cairo? What do you recommend?</a:t>
            </a:r>
          </a:p>
          <a:p>
            <a:pPr marL="0" indent="0">
              <a:buNone/>
            </a:pPr>
            <a:r>
              <a:rPr lang="en-US" sz="4000" smtClean="0"/>
              <a:t>No, you _________ definitely use the subway. It’s fast and efficient.</a:t>
            </a:r>
            <a:endParaRPr lang="en-US" sz="4000"/>
          </a:p>
        </p:txBody>
      </p:sp>
      <p:sp>
        <p:nvSpPr>
          <p:cNvPr id="5" name="Rectangle 4"/>
          <p:cNvSpPr/>
          <p:nvPr/>
        </p:nvSpPr>
        <p:spPr>
          <a:xfrm>
            <a:off x="559105" y="2133600"/>
            <a:ext cx="216277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askerville Old Face" pitchFamily="18" charset="0"/>
              </a:rPr>
              <a:t>Should</a:t>
            </a:r>
            <a:endParaRPr 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21878" y="3505200"/>
            <a:ext cx="1140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askerville Old Face" pitchFamily="18" charset="0"/>
              </a:rPr>
              <a:t>can</a:t>
            </a:r>
            <a:endParaRPr 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876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and Should • Part A, p. 75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smtClean="0">
                <a:solidFill>
                  <a:schemeClr val="tx2"/>
                </a:solidFill>
              </a:rPr>
              <a:t>4</a:t>
            </a:r>
            <a:r>
              <a:rPr lang="en-US" sz="3200" b="1" i="1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000" smtClean="0"/>
              <a:t>Where ________ I get some nice jewelry in Bangkok?</a:t>
            </a:r>
          </a:p>
          <a:p>
            <a:pPr marL="0" indent="0">
              <a:buNone/>
            </a:pPr>
            <a:r>
              <a:rPr lang="en-US" sz="4000" smtClean="0"/>
              <a:t>You ___________ miss the weekend market. It’s the best place for bargains.</a:t>
            </a:r>
            <a:endParaRPr lang="en-US" sz="4000"/>
          </a:p>
        </p:txBody>
      </p:sp>
      <p:sp>
        <p:nvSpPr>
          <p:cNvPr id="5" name="Rectangle 4"/>
          <p:cNvSpPr/>
          <p:nvPr/>
        </p:nvSpPr>
        <p:spPr>
          <a:xfrm>
            <a:off x="2568758" y="2133600"/>
            <a:ext cx="1140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askerville Old Face" pitchFamily="18" charset="0"/>
              </a:rPr>
              <a:t>can</a:t>
            </a:r>
            <a:endParaRPr 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85424" y="3519055"/>
            <a:ext cx="280557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askerville Old Face" pitchFamily="18" charset="0"/>
              </a:rPr>
              <a:t>shouldn’t</a:t>
            </a:r>
            <a:endParaRPr lang="en-US" sz="5400" b="1" cap="none" spc="30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877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160</TotalTime>
  <Words>518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Horizon</vt:lpstr>
      <vt:lpstr>INU 211</vt:lpstr>
      <vt:lpstr>Q &amp; A</vt:lpstr>
      <vt:lpstr>Snapshot, p. 74</vt:lpstr>
      <vt:lpstr>conversation, p. 7</vt:lpstr>
      <vt:lpstr>PowerPoint Presentation</vt:lpstr>
      <vt:lpstr>Can and Should • Part A, p. 75</vt:lpstr>
      <vt:lpstr>Can and Should • Part A, p. 75</vt:lpstr>
      <vt:lpstr>Can and Should • Part A, p. 75</vt:lpstr>
      <vt:lpstr>Can and Should • Part A, p. 75</vt:lpstr>
      <vt:lpstr>Can and Should • Part A, p. 75</vt:lpstr>
      <vt:lpstr>Part B • p. 75</vt:lpstr>
      <vt:lpstr>Part B • p. 75</vt:lpstr>
      <vt:lpstr>Blog</vt:lpstr>
      <vt:lpstr>Voki.com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INU 211</dc:title>
  <dc:creator>Rachel McG</dc:creator>
  <cp:lastModifiedBy>Rachel McG</cp:lastModifiedBy>
  <cp:revision>14</cp:revision>
  <dcterms:created xsi:type="dcterms:W3CDTF">2011-09-19T20:25:00Z</dcterms:created>
  <dcterms:modified xsi:type="dcterms:W3CDTF">2011-09-22T20:11:40Z</dcterms:modified>
</cp:coreProperties>
</file>