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3" r:id="rId13"/>
    <p:sldId id="291" r:id="rId14"/>
    <p:sldId id="294" r:id="rId15"/>
    <p:sldId id="295" r:id="rId16"/>
    <p:sldId id="296" r:id="rId17"/>
    <p:sldId id="297" r:id="rId18"/>
    <p:sldId id="298" r:id="rId19"/>
    <p:sldId id="304" r:id="rId20"/>
    <p:sldId id="299" r:id="rId21"/>
    <p:sldId id="300" r:id="rId22"/>
    <p:sldId id="301" r:id="rId23"/>
    <p:sldId id="303" r:id="rId24"/>
    <p:sldId id="30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7F0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8" autoAdjust="0"/>
    <p:restoredTop sz="94660"/>
  </p:normalViewPr>
  <p:slideViewPr>
    <p:cSldViewPr>
      <p:cViewPr varScale="1">
        <p:scale>
          <a:sx n="104" d="100"/>
          <a:sy n="104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915818-EA7A-4F2D-8391-E72AE34460A5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B79A5-18BE-41E5-9FEC-BF314460640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915818-EA7A-4F2D-8391-E72AE34460A5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B79A5-18BE-41E5-9FEC-BF314460640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915818-EA7A-4F2D-8391-E72AE34460A5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B79A5-18BE-41E5-9FEC-BF314460640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915818-EA7A-4F2D-8391-E72AE34460A5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B79A5-18BE-41E5-9FEC-BF314460640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915818-EA7A-4F2D-8391-E72AE34460A5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B79A5-18BE-41E5-9FEC-BF314460640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915818-EA7A-4F2D-8391-E72AE34460A5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B79A5-18BE-41E5-9FEC-BF314460640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915818-EA7A-4F2D-8391-E72AE34460A5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B79A5-18BE-41E5-9FEC-BF314460640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915818-EA7A-4F2D-8391-E72AE34460A5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B79A5-18BE-41E5-9FEC-BF314460640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915818-EA7A-4F2D-8391-E72AE34460A5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B79A5-18BE-41E5-9FEC-BF314460640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915818-EA7A-4F2D-8391-E72AE34460A5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B79A5-18BE-41E5-9FEC-BF314460640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915818-EA7A-4F2D-8391-E72AE34460A5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B79A5-18BE-41E5-9FEC-BF314460640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915818-EA7A-4F2D-8391-E72AE34460A5}" type="datetimeFigureOut">
              <a:rPr lang="en-US" smtClean="0"/>
              <a:pPr/>
              <a:t>9/26/2011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5CB79A5-18BE-41E5-9FEC-BF314460640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teacher%20CD%20audio%20411/34%20Track%2034.wma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teacher%20CD%20audio%20411/35%20Track%2035.wm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INU 411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Unit 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112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Make the sentence </a:t>
            </a:r>
            <a:r>
              <a:rPr lang="en-US" smtClean="0">
                <a:solidFill>
                  <a:srgbClr val="FF0000"/>
                </a:solidFill>
              </a:rPr>
              <a:t>active</a:t>
            </a:r>
            <a:r>
              <a:rPr lang="en-US" smtClean="0"/>
              <a:t>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smtClean="0"/>
              <a:t>9. The Statue of Liberty was given by France to the U.S.</a:t>
            </a:r>
            <a:endParaRPr lang="en-US" sz="4000"/>
          </a:p>
        </p:txBody>
      </p:sp>
      <p:sp>
        <p:nvSpPr>
          <p:cNvPr id="4" name="TextBox 3"/>
          <p:cNvSpPr txBox="1"/>
          <p:nvPr/>
        </p:nvSpPr>
        <p:spPr>
          <a:xfrm>
            <a:off x="683568" y="2132856"/>
            <a:ext cx="80648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Arial Narrow" pitchFamily="34" charset="0"/>
                <a:cs typeface="Arial" pitchFamily="34" charset="0"/>
              </a:rPr>
              <a:t>France </a:t>
            </a:r>
            <a:r>
              <a:rPr lang="en-US" sz="440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gave </a:t>
            </a:r>
            <a:r>
              <a:rPr lang="en-US" sz="4400" smtClean="0">
                <a:latin typeface="Arial Narrow" pitchFamily="34" charset="0"/>
                <a:cs typeface="Arial" pitchFamily="34" charset="0"/>
              </a:rPr>
              <a:t>the Statue of Liberty to the U.S.</a:t>
            </a:r>
            <a:endParaRPr lang="en-US" sz="4400">
              <a:latin typeface="Arial Narrow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0880367"/>
              </p:ext>
            </p:extLst>
          </p:nvPr>
        </p:nvGraphicFramePr>
        <p:xfrm>
          <a:off x="395535" y="4149080"/>
          <a:ext cx="833413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8046"/>
                <a:gridCol w="2778046"/>
                <a:gridCol w="27780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present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past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past</a:t>
                      </a:r>
                      <a:r>
                        <a:rPr lang="en-US" sz="2400" baseline="0" smtClean="0"/>
                        <a:t> participle</a:t>
                      </a:r>
                      <a:endParaRPr 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give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gave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given</a:t>
                      </a:r>
                      <a:endParaRPr lang="en-US" sz="240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53896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Make the sentence </a:t>
            </a:r>
            <a:r>
              <a:rPr lang="en-US" smtClean="0">
                <a:solidFill>
                  <a:srgbClr val="FF0000"/>
                </a:solidFill>
              </a:rPr>
              <a:t>active</a:t>
            </a:r>
            <a:r>
              <a:rPr lang="en-US" smtClean="0"/>
              <a:t>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smtClean="0"/>
              <a:t>10. The door was locked by the security guard.</a:t>
            </a:r>
            <a:endParaRPr lang="en-US" sz="4000"/>
          </a:p>
        </p:txBody>
      </p:sp>
      <p:sp>
        <p:nvSpPr>
          <p:cNvPr id="4" name="TextBox 3"/>
          <p:cNvSpPr txBox="1"/>
          <p:nvPr/>
        </p:nvSpPr>
        <p:spPr>
          <a:xfrm>
            <a:off x="683568" y="2132856"/>
            <a:ext cx="80648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Arial Narrow" pitchFamily="34" charset="0"/>
                <a:cs typeface="Arial" pitchFamily="34" charset="0"/>
              </a:rPr>
              <a:t>The security guard </a:t>
            </a:r>
            <a:r>
              <a:rPr lang="en-US" sz="440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locked </a:t>
            </a:r>
            <a:r>
              <a:rPr lang="en-US" sz="4400" smtClean="0">
                <a:latin typeface="Arial Narrow" pitchFamily="34" charset="0"/>
                <a:cs typeface="Arial" pitchFamily="34" charset="0"/>
              </a:rPr>
              <a:t>the door.</a:t>
            </a:r>
            <a:endParaRPr lang="en-US" sz="4400">
              <a:latin typeface="Arial Narrow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24402549"/>
              </p:ext>
            </p:extLst>
          </p:nvPr>
        </p:nvGraphicFramePr>
        <p:xfrm>
          <a:off x="395535" y="4149080"/>
          <a:ext cx="833413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8046"/>
                <a:gridCol w="2778046"/>
                <a:gridCol w="27780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present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past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past</a:t>
                      </a:r>
                      <a:r>
                        <a:rPr lang="en-US" sz="2400" baseline="0" smtClean="0"/>
                        <a:t> participle</a:t>
                      </a:r>
                      <a:endParaRPr 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lock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locked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locked</a:t>
                      </a:r>
                      <a:endParaRPr lang="en-US" sz="240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83524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smtClean="0"/>
              <a:t>Listening Ancient Momuments, p. 74</a:t>
            </a:r>
            <a:endParaRPr lang="en-US" sz="2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14872"/>
          </a:xfrm>
        </p:spPr>
        <p:txBody>
          <a:bodyPr>
            <a:normAutofit/>
          </a:bodyPr>
          <a:lstStyle/>
          <a:p>
            <a:r>
              <a:rPr lang="en-US" smtClean="0"/>
              <a:t>Listen to the three tour guides describe the old monuments. Take notes to answer the questions.</a:t>
            </a:r>
          </a:p>
          <a:p>
            <a:r>
              <a:rPr lang="en-US" smtClean="0"/>
              <a:t>Be able to use </a:t>
            </a:r>
            <a:r>
              <a:rPr lang="en-US" i="1" smtClean="0">
                <a:solidFill>
                  <a:srgbClr val="FF0000"/>
                </a:solidFill>
              </a:rPr>
              <a:t>active or passive</a:t>
            </a:r>
            <a:r>
              <a:rPr lang="en-US" i="1" smtClean="0"/>
              <a:t> </a:t>
            </a:r>
            <a:r>
              <a:rPr lang="en-US" smtClean="0"/>
              <a:t>sentences in your response.</a:t>
            </a:r>
          </a:p>
          <a:p>
            <a:pPr lvl="1"/>
            <a:r>
              <a:rPr lang="en-US" sz="1800" b="1" smtClean="0"/>
              <a:t>ejemplo:</a:t>
            </a:r>
          </a:p>
          <a:p>
            <a:pPr marL="603504" lvl="2" indent="0">
              <a:buNone/>
            </a:pPr>
            <a:r>
              <a:rPr lang="en-US" sz="1600" i="1" smtClean="0"/>
              <a:t>active</a:t>
            </a:r>
            <a:r>
              <a:rPr lang="en-US" smtClean="0"/>
              <a:t/>
            </a:r>
            <a:br>
              <a:rPr lang="en-US" smtClean="0"/>
            </a:br>
            <a:r>
              <a:rPr lang="en-US" sz="2800" smtClean="0">
                <a:latin typeface="Comic Sans MS" pitchFamily="66" charset="0"/>
              </a:rPr>
              <a:t>_______ built the Pyramids.</a:t>
            </a:r>
          </a:p>
          <a:p>
            <a:pPr marL="603504" lvl="2" indent="0">
              <a:buNone/>
            </a:pPr>
            <a:r>
              <a:rPr lang="en-US" sz="1600" i="1" smtClean="0"/>
              <a:t>passive</a:t>
            </a:r>
            <a:r>
              <a:rPr lang="en-US"/>
              <a:t/>
            </a:r>
            <a:br>
              <a:rPr lang="en-US"/>
            </a:br>
            <a:r>
              <a:rPr lang="en-US" sz="2800" smtClean="0">
                <a:latin typeface="Comic Sans MS" pitchFamily="66" charset="0"/>
              </a:rPr>
              <a:t>The Pyramids were built by ______.</a:t>
            </a:r>
          </a:p>
          <a:p>
            <a:pPr marL="82296" indent="0">
              <a:buNone/>
            </a:pPr>
            <a:endParaRPr lang="en-US" sz="1800" smtClean="0">
              <a:latin typeface="Comic Sans MS" pitchFamily="66" charset="0"/>
            </a:endParaRPr>
          </a:p>
          <a:p>
            <a:pPr marL="82296" indent="0">
              <a:buNone/>
            </a:pPr>
            <a:r>
              <a:rPr lang="en-US" sz="1800" i="1" smtClean="0">
                <a:latin typeface="Comic Sans MS" pitchFamily="66" charset="0"/>
                <a:hlinkClick r:id="rId2" action="ppaction://hlinkfile"/>
              </a:rPr>
              <a:t>LISTEN</a:t>
            </a:r>
            <a:r>
              <a:rPr lang="en-US" sz="1800" i="1" smtClean="0">
                <a:latin typeface="Comic Sans MS" pitchFamily="66" charset="0"/>
              </a:rPr>
              <a:t> 34</a:t>
            </a:r>
            <a:endParaRPr lang="en-US" sz="3400" i="1">
              <a:latin typeface="Comic Sans MS" pitchFamily="66" charset="0"/>
            </a:endParaRPr>
          </a:p>
          <a:p>
            <a:pPr marL="603504" lvl="2" indent="0"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51087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Word Power, p. 74</a:t>
            </a:r>
            <a:endParaRPr lang="en-US"/>
          </a:p>
        </p:txBody>
      </p:sp>
      <p:sp>
        <p:nvSpPr>
          <p:cNvPr id="18" name="17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80200001"/>
              </p:ext>
            </p:extLst>
          </p:nvPr>
        </p:nvGraphicFramePr>
        <p:xfrm>
          <a:off x="467544" y="548680"/>
          <a:ext cx="8136904" cy="3024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226"/>
                <a:gridCol w="2034226"/>
                <a:gridCol w="2034226"/>
                <a:gridCol w="2034226"/>
              </a:tblGrid>
              <a:tr h="604867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farmed</a:t>
                      </a:r>
                      <a:endParaRPr lang="en-US" sz="240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grown</a:t>
                      </a:r>
                      <a:endParaRPr lang="en-US" sz="240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manufactured</a:t>
                      </a:r>
                      <a:endParaRPr lang="en-US" sz="180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raised</a:t>
                      </a:r>
                      <a:endParaRPr lang="en-US" sz="2400"/>
                    </a:p>
                  </a:txBody>
                  <a:tcPr anchor="b"/>
                </a:tc>
              </a:tr>
              <a:tr h="60486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486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486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486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3568" y="3573016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cars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7435" y="3863510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cattle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7435" y="4181159"/>
            <a:ext cx="1796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chickens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7435" y="4450967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coffee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4725970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corn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4983559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lobsters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27784" y="3573016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microchips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31650" y="3863510"/>
            <a:ext cx="1580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oysters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31651" y="4181159"/>
            <a:ext cx="1796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rice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31651" y="4450967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sheep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27784" y="4725970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shrimp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27784" y="4983559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televisions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9275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7037E-7 C 0.01736 -0.03935 0.04062 -0.07546 0.06215 -0.11111 C 0.06597 -0.11736 0.06684 -0.12616 0.06962 -0.13333 C 0.07621 -0.14977 0.08385 -0.16574 0.0908 -0.18195 C 0.10451 -0.21435 0.09531 -0.18565 0.11059 -0.21829 C 0.11927 -0.23704 0.12639 -0.25787 0.13472 -0.27685 C 0.13715 -0.28241 0.13976 -0.28773 0.14236 -0.29306 C 0.14479 -0.29792 0.14774 -0.30208 0.15 -0.30718 C 0.16875 -0.34908 0.18351 -0.39306 0.20295 -0.43426 C 0.20816 -0.44537 0.21649 -0.45463 0.22413 -0.46273 C 0.2276 -0.46644 0.23194 -0.46667 0.23472 -0.47083 " pathEditMode="relative" ptsTypes="ffffffffffA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455 -0.01922 C -0.03264 -0.18241 -0.03941 -0.24213 -0.01493 -0.36875 C -0.01268 -0.39445 -0.00712 -0.41829 0.00173 -0.44144 C 0.00573 -0.45163 0.01024 -0.46042 0.01232 -0.47176 C 0.01736 -0.49838 0.01389 -0.55811 0.01389 -0.56459 L 0.00486 -0.56274 L 0.01232 -0.54051 " pathEditMode="relative" rAng="0" ptsTypes="ffffA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4" y="-27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7037E-7 C 0.00712 -0.00671 0.01389 -0.01412 0.02136 -0.02037 C 0.02622 -0.02431 0.03177 -0.02685 0.03646 -0.03125 C 0.0573 -0.05069 0.07639 -0.07708 0.09757 -0.09583 C 0.11945 -0.11551 0.14723 -0.13241 0.17101 -0.14722 C 0.18698 -0.15718 0.17674 -0.15417 0.19098 -0.16759 C 0.21268 -0.18773 0.21059 -0.1838 0.22917 -0.1963 C 0.23577 -0.20093 0.2408 -0.20972 0.2474 -0.21435 C 0.25174 -0.21713 0.26111 -0.21852 0.26111 -0.21829 C 0.27101 -0.23287 0.25695 -0.21366 0.26875 -0.22546 C 0.27066 -0.22732 0.27171 -0.23032 0.27344 -0.23218 C 0.27483 -0.23333 0.27657 -0.2331 0.27796 -0.23426 C 0.28212 -0.23704 0.29011 -0.24306 0.29011 -0.24282 C 0.29653 -0.25232 0.30278 -0.26019 0.30851 -0.26991 C 0.31077 -0.27384 0.31615 -0.28125 0.31615 -0.28102 C 0.32848 -0.275 0.31945 -0.27755 0.34063 -0.29907 C 0.36059 -0.31944 0.36042 -0.31759 0.37882 -0.32361 C 0.3941 -0.33472 0.41233 -0.33912 0.42917 -0.34352 C 0.43802 -0.35023 0.44792 -0.35255 0.45677 -0.35903 " pathEditMode="relative" rAng="0" ptsTypes="ffffffffffffffffff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30" y="-17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7.40741E-7 C 0.08525 -0.0206 0.17032 -0.04444 0.25539 -0.06667 C 0.28594 -0.07477 0.31771 -0.07477 0.34879 -0.0787 C 0.37639 -0.08218 0.40313 -0.08958 0.43073 -0.09282 C 0.44341 -0.09699 0.45105 -0.10093 0.46129 -0.11111 C 0.46389 -0.11713 0.46598 -0.12361 0.46928 -0.12917 C 0.47466 -0.13796 0.49167 -0.1456 0.49671 -0.1493 C 0.50938 -0.15833 0.52327 -0.16736 0.53525 -0.17778 C 0.54723 -0.18819 0.55764 -0.1993 0.57223 -0.20393 C 0.58369 -0.21829 0.56893 -0.20139 0.58507 -0.21412 C 0.59271 -0.22014 0.59896 -0.2294 0.60591 -0.23634 C 0.60834 -0.23866 0.61146 -0.24005 0.61407 -0.24236 C 0.6158 -0.24398 0.61719 -0.24653 0.61875 -0.24838 C 0.64115 -0.27315 0.61494 -0.24167 0.63178 -0.26458 C 0.63525 -0.26944 0.64289 -0.2787 0.64289 -0.27847 C 0.65087 -0.29861 0.65973 -0.31944 0.67014 -0.33727 C 0.67136 -0.34537 0.67171 -0.3537 0.67344 -0.36157 C 0.67518 -0.36829 0.67327 -0.36759 0.67674 -0.36759 L 0.67188 -0.38171 " pathEditMode="relative" rAng="0" ptsTypes="fffffffffffffffff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837" y="-190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96296E-6 C 0.0118 -0.00695 0.02083 -0.00857 0.0342 -0.01019 C 0.08524 -0.02547 0.13541 -0.04352 0.18646 -0.05857 C 0.21076 -0.06574 0.23576 -0.06806 0.26007 -0.07477 C 0.27222 -0.07824 0.28385 -0.0838 0.296 -0.08681 C 0.30295 -0.09537 0.31007 -0.09977 0.31892 -0.1051 C 0.32066 -0.10787 0.32274 -0.11019 0.32378 -0.1132 C 0.325 -0.11621 0.32378 -0.1206 0.32552 -0.12315 C 0.33212 -0.13334 0.33923 -0.13264 0.3467 -0.13935 C 0.371 -0.16158 0.40278 -0.1676 0.42691 -0.1919 C 0.4434 -0.20857 0.4618 -0.22153 0.47916 -0.23635 C 0.48576 -0.2419 0.49548 -0.2551 0.50382 -0.25857 C 0.50903 -0.26505 0.51458 -0.27176 0.5217 -0.27477 C 0.52621 -0.2801 0.52916 -0.28773 0.53489 -0.29098 C 0.55173 -0.30116 0.56753 -0.31412 0.58403 -0.32523 C 0.59357 -0.33172 0.60312 -0.34236 0.61337 -0.34537 C 0.62187 -0.35625 0.63559 -0.35672 0.646 -0.36366 L 0.64948 -0.33935 " pathEditMode="relative" rAng="0" ptsTypes="ffffffffffffffffAA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465" y="-18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81481E-6 C 0.00417 -0.01806 0.01128 -0.02825 0.01805 -0.04514 C 0.02708 -0.0669 0.03507 -0.08936 0.04357 -0.11158 C 0.06163 -0.15764 0.06285 -0.15788 0.08576 -0.20764 C 0.09601 -0.23033 0.10451 -0.2551 0.11667 -0.27639 C 0.12656 -0.29329 0.1401 -0.30417 0.15139 -0.31922 C 0.1592 -0.3294 0.16614 -0.34075 0.17344 -0.35139 C 0.18107 -0.36227 0.17257 -0.35301 0.18073 -0.36621 C 0.19305 -0.38612 0.20764 -0.4051 0.22274 -0.422 C 0.22344 -0.42408 0.22344 -0.42639 0.22448 -0.42825 C 0.22535 -0.4301 0.2283 -0.43264 0.2283 -0.43241 " pathEditMode="relative" rAng="0" ptsTypes="ffffffffffA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06" y="-21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7037E-7 C 0.01041 -0.00857 0.02274 -0.01736 0.03142 -0.02801 C 0.04027 -0.03889 0.04774 -0.04745 0.0592 -0.05394 C 0.07135 -0.06898 0.08593 -0.08194 0.10034 -0.09375 C 0.10434 -0.10093 0.10989 -0.10347 0.11423 -0.11019 C 0.12395 -0.12523 0.13055 -0.14375 0.14392 -0.15486 C 0.14809 -0.16505 0.15295 -0.17245 0.15972 -0.18056 C 0.16441 -0.19676 0.15798 -0.17708 0.16753 -0.19699 C 0.17309 -0.20787 0.17639 -0.22083 0.18142 -0.23218 C 0.18229 -0.23426 0.18211 -0.2375 0.18333 -0.23912 C 0.18489 -0.24051 0.18715 -0.24051 0.18941 -0.24167 C 0.19305 -0.2537 0.19132 -0.24607 0.19132 -0.26458 " pathEditMode="relative" rAng="0" ptsTypes="fffffffffffA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53" y="-13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7.40741E-7 C -0.0151 -0.00926 -0.01337 -0.01736 -0.02048 -0.03287 C -0.02309 -0.03796 -0.02725 -0.04236 -0.02899 -0.04792 C -0.03472 -0.0662 -0.04253 -0.08264 -0.0493 -0.10023 C -0.05052 -0.10787 -0.05312 -0.12037 -0.05781 -0.12639 C -0.06059 -0.12986 -0.0651 -0.12963 -0.06805 -0.13287 C -0.071 -0.13634 -0.07361 -0.14005 -0.07656 -0.14375 C -0.08437 -0.15393 -0.08628 -0.16458 -0.09514 -0.17199 C -0.10208 -0.1838 -0.10798 -0.1912 -0.11892 -0.19606 C -0.12153 -0.1993 -0.125 -0.20139 -0.12743 -0.20463 C -0.13194 -0.21042 -0.13333 -0.21852 -0.13767 -0.22454 C -0.13975 -0.23218 -0.14149 -0.23819 -0.14618 -0.24398 C -0.1493 -0.25509 -0.15555 -0.26574 -0.16302 -0.27245 C -0.16857 -0.28287 -0.17222 -0.29468 -0.18177 -0.29838 C -0.18559 -0.30324 -0.19149 -0.30694 -0.19705 -0.30694 " pathEditMode="relative" rAng="0" ptsTypes="ffffffffffffffA"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61" y="-15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7778E-6 7.40741E-7 C 0.00138 -0.01598 0.00138 -0.03149 0.00607 -0.04653 C 0.00867 -0.06459 0.00954 -0.08125 0.01353 -0.09908 C 0.01527 -0.11528 0.01805 -0.13172 0.02117 -0.14746 C 0.02239 -0.15301 0.02569 -0.15787 0.02569 -0.16366 C 0.02621 -0.2 0.02569 -0.23635 0.02569 -0.27269 " pathEditMode="relative" ptsTypes="fffffA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11111E-6 C 0.01996 -0.01227 0.03785 -0.03033 0.05746 -0.04329 C 0.08715 -0.0625 0.11684 -0.08148 0.14687 -0.09931 C 0.17795 -0.11783 0.21371 -0.12315 0.24496 -0.14051 C 0.2684 -0.15347 0.29097 -0.17014 0.31684 -0.175 C 0.32535 -0.17894 0.3349 -0.1831 0.34305 -0.18796 C 0.3526 -0.19375 0.35451 -0.20023 0.3658 -0.20324 C 0.3842 -0.21759 0.40729 -0.22847 0.42361 -0.2463 C 0.43021 -0.2537 0.43628 -0.26204 0.44271 -0.27014 C 0.45069 -0.27963 0.44219 -0.27408 0.44983 -0.28542 C 0.45243 -0.28912 0.46406 -0.29421 0.46406 -0.29815 " pathEditMode="relative" rAng="0" ptsTypes="ffffffffffA">
                                      <p:cBhvr>
                                        <p:cTn id="4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94" y="-14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11111E-6 C -0.01823 -0.0125 -0.02674 -0.0294 -0.0408 -0.0507 C -0.05556 -0.07315 -0.06962 -0.09723 -0.08472 -0.11922 C -0.09288 -0.13102 -0.10347 -0.14028 -0.11198 -0.15162 C -0.12396 -0.1676 -0.12986 -0.1882 -0.14393 -0.20209 C -0.14827 -0.22061 -0.14115 -0.19468 -0.15 -0.21227 C -0.15608 -0.22431 -0.1566 -0.24051 -0.16198 -0.25255 C -0.16736 -0.26482 -0.1757 -0.27547 -0.18177 -0.28704 C -0.18698 -0.29699 -0.19184 -0.30857 -0.19844 -0.31736 C -0.20087 -0.32061 -0.20747 -0.32338 -0.20747 -0.32338 " pathEditMode="relative" ptsTypes="fffffffffA">
                                      <p:cBhvr>
                                        <p:cTn id="4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81481E-6 C 0.00312 -0.02107 0.01545 -0.04977 0.0276 -0.06737 C 0.03316 -0.08565 0.02517 -0.06274 0.03403 -0.07778 C 0.03767 -0.08357 0.03906 -0.0926 0.04253 -0.09885 C 0.04462 -0.10903 0.04566 -0.11875 0.05104 -0.12801 C 0.0526 -0.13125 0.0559 -0.13334 0.05729 -0.13658 C 0.05989 -0.1419 0.06094 -0.14792 0.06354 -0.15325 C 0.07604 -0.17755 0.07361 -0.1625 0.08472 -0.18889 C 0.08767 -0.19561 0.08819 -0.20301 0.09114 -0.20973 C 0.09323 -0.21505 0.09722 -0.21945 0.09965 -0.22431 C 0.10469 -0.23496 0.10868 -0.247 0.1125 -0.25811 C 0.11319 -0.26042 0.12691 -0.26899 0.12934 -0.27061 C 0.13733 -0.28264 0.14653 -0.29375 0.15694 -0.30417 C 0.15937 -0.31112 0.16233 -0.31366 0.16771 -0.31875 C 0.17135 -0.32778 0.17639 -0.33519 0.18038 -0.34399 C 0.18455 -0.35325 0.18767 -0.36436 0.19305 -0.37315 C 0.20087 -0.38612 0.1993 -0.37269 0.1993 -0.38565 " pathEditMode="relative" rAng="0" ptsTypes="ffffffffffffffffA">
                                      <p:cBhvr>
                                        <p:cTn id="5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35" y="-19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Grammar Focus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74240468"/>
              </p:ext>
            </p:extLst>
          </p:nvPr>
        </p:nvGraphicFramePr>
        <p:xfrm>
          <a:off x="609600" y="609600"/>
          <a:ext cx="7924800" cy="41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39624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smtClean="0"/>
                        <a:t>Active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Passive</a:t>
                      </a:r>
                      <a:endParaRPr lang="en-US"/>
                    </a:p>
                  </a:txBody>
                  <a:tcPr/>
                </a:tc>
              </a:tr>
              <a:tr h="327946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mtClean="0"/>
                        <a:t>Basic</a:t>
                      </a:r>
                      <a:r>
                        <a:rPr lang="en-US" baseline="0" smtClean="0"/>
                        <a:t> sentence structure:</a:t>
                      </a: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2800" b="1" baseline="0" smtClean="0"/>
                        <a:t>subject + </a:t>
                      </a:r>
                      <a:r>
                        <a:rPr lang="en-US" sz="2800" b="1" baseline="0" smtClean="0">
                          <a:solidFill>
                            <a:srgbClr val="FF0000"/>
                          </a:solidFill>
                        </a:rPr>
                        <a:t>verb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mtClean="0"/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2800" smtClean="0">
                        <a:latin typeface="Comic Sans MS" pitchFamily="66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2800" smtClean="0">
                          <a:latin typeface="Comic Sans MS" pitchFamily="66" charset="0"/>
                        </a:rPr>
                        <a:t>An American architect </a:t>
                      </a:r>
                      <a:r>
                        <a:rPr lang="en-US" sz="280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designed</a:t>
                      </a:r>
                      <a:r>
                        <a:rPr lang="en-US" sz="2800" baseline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800" baseline="0" smtClean="0">
                          <a:latin typeface="Comic Sans MS" pitchFamily="66" charset="0"/>
                        </a:rPr>
                        <a:t>the building.</a:t>
                      </a:r>
                      <a:endParaRPr lang="en-US" sz="280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mtClean="0"/>
                        <a:t>Changes the focus of the sentence.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mtClean="0"/>
                        <a:t>To</a:t>
                      </a:r>
                      <a:r>
                        <a:rPr lang="en-US" baseline="0" smtClean="0"/>
                        <a:t> use the passive, use:</a:t>
                      </a: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2400" b="1" baseline="0" smtClean="0">
                          <a:solidFill>
                            <a:srgbClr val="0070C0"/>
                          </a:solidFill>
                        </a:rPr>
                        <a:t>Past of </a:t>
                      </a:r>
                      <a:r>
                        <a:rPr lang="en-US" sz="2400" b="1" i="1" baseline="0" smtClean="0">
                          <a:solidFill>
                            <a:srgbClr val="0070C0"/>
                          </a:solidFill>
                        </a:rPr>
                        <a:t>to be (was/were) </a:t>
                      </a:r>
                      <a:r>
                        <a:rPr lang="en-US" sz="2400" b="1" baseline="0" smtClean="0"/>
                        <a:t>+ </a:t>
                      </a:r>
                      <a:br>
                        <a:rPr lang="en-US" sz="2400" b="1" baseline="0" smtClean="0"/>
                      </a:br>
                      <a:r>
                        <a:rPr lang="en-US" sz="2400" b="1" baseline="0" smtClean="0">
                          <a:solidFill>
                            <a:srgbClr val="FF0000"/>
                          </a:solidFill>
                        </a:rPr>
                        <a:t>past participle</a:t>
                      </a: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endParaRPr lang="en-US" sz="2400" b="1" baseline="0" smtClean="0"/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kumimoji="0" lang="en-US" sz="2800" kern="120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The building </a:t>
                      </a:r>
                      <a:r>
                        <a:rPr kumimoji="0" lang="en-US" sz="2800" kern="1200" smtClean="0">
                          <a:solidFill>
                            <a:srgbClr val="0070C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was</a:t>
                      </a:r>
                      <a:r>
                        <a:rPr kumimoji="0" lang="en-US" sz="2800" kern="120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800" kern="1200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designed </a:t>
                      </a:r>
                      <a:r>
                        <a:rPr kumimoji="0" lang="en-US" sz="2800" kern="120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by an American architect.</a:t>
                      </a:r>
                      <a:endParaRPr kumimoji="0" lang="en-US" sz="2800" kern="1200">
                        <a:solidFill>
                          <a:schemeClr val="dk1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63321" y="-99392"/>
            <a:ext cx="21932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PAST</a:t>
            </a:r>
            <a:endParaRPr lang="en-US" sz="5400" b="1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453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Grammar Focus • p. 75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31264354"/>
              </p:ext>
            </p:extLst>
          </p:nvPr>
        </p:nvGraphicFramePr>
        <p:xfrm>
          <a:off x="609600" y="609600"/>
          <a:ext cx="7924800" cy="467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39624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smtClean="0"/>
                        <a:t>Active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Passive</a:t>
                      </a:r>
                      <a:endParaRPr lang="en-US"/>
                    </a:p>
                  </a:txBody>
                  <a:tcPr/>
                </a:tc>
              </a:tr>
              <a:tr h="327946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mtClean="0"/>
                        <a:t>Basic</a:t>
                      </a:r>
                      <a:r>
                        <a:rPr lang="en-US" baseline="0" smtClean="0"/>
                        <a:t> sentence structure:</a:t>
                      </a: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2800" b="1" baseline="0" smtClean="0"/>
                        <a:t>subject + </a:t>
                      </a: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2800" b="1" baseline="0" smtClean="0">
                          <a:solidFill>
                            <a:srgbClr val="FF0000"/>
                          </a:solidFill>
                        </a:rPr>
                        <a:t>present tense verb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mtClean="0"/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2800" smtClean="0">
                        <a:latin typeface="Comic Sans MS" pitchFamily="66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3200" smtClean="0">
                        <a:latin typeface="Comic Sans MS" pitchFamily="66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280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mtClean="0"/>
                        <a:t>To</a:t>
                      </a:r>
                      <a:r>
                        <a:rPr lang="en-US" baseline="0" smtClean="0"/>
                        <a:t> use the passive, use:</a:t>
                      </a: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2400" b="1" baseline="0" smtClean="0">
                          <a:solidFill>
                            <a:srgbClr val="0070C0"/>
                          </a:solidFill>
                        </a:rPr>
                        <a:t>Present of </a:t>
                      </a:r>
                      <a:r>
                        <a:rPr lang="en-US" sz="2400" b="1" i="1" baseline="0" smtClean="0">
                          <a:solidFill>
                            <a:srgbClr val="0070C0"/>
                          </a:solidFill>
                        </a:rPr>
                        <a:t>to be </a:t>
                      </a:r>
                    </a:p>
                    <a:p>
                      <a:pPr marL="342900" indent="-342900" algn="l">
                        <a:buFont typeface="Arial" pitchFamily="34" charset="0"/>
                        <a:buChar char="•"/>
                      </a:pPr>
                      <a:r>
                        <a:rPr lang="en-US" sz="2400" b="1" i="1" baseline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sz="2400" b="1" i="1" baseline="0" smtClean="0">
                          <a:solidFill>
                            <a:srgbClr val="0070C0"/>
                          </a:solidFill>
                        </a:rPr>
                        <a:t> am</a:t>
                      </a:r>
                    </a:p>
                    <a:p>
                      <a:pPr marL="342900" indent="-342900" algn="l">
                        <a:buFont typeface="Arial" pitchFamily="34" charset="0"/>
                        <a:buChar char="•"/>
                      </a:pPr>
                      <a:r>
                        <a:rPr lang="en-US" sz="2400" b="1" i="1" baseline="0" smtClean="0">
                          <a:solidFill>
                            <a:schemeClr val="tx1"/>
                          </a:solidFill>
                        </a:rPr>
                        <a:t>you/we/they</a:t>
                      </a:r>
                      <a:r>
                        <a:rPr lang="en-US" sz="2400" b="1" i="1" baseline="0" smtClean="0">
                          <a:solidFill>
                            <a:srgbClr val="0070C0"/>
                          </a:solidFill>
                        </a:rPr>
                        <a:t> are</a:t>
                      </a:r>
                    </a:p>
                    <a:p>
                      <a:pPr marL="342900" indent="-342900" algn="l">
                        <a:buFont typeface="Arial" pitchFamily="34" charset="0"/>
                        <a:buChar char="•"/>
                      </a:pPr>
                      <a:r>
                        <a:rPr lang="en-US" sz="2400" b="1" i="1" baseline="0" smtClean="0">
                          <a:solidFill>
                            <a:schemeClr val="tx1"/>
                          </a:solidFill>
                        </a:rPr>
                        <a:t>he/she/it </a:t>
                      </a:r>
                      <a:r>
                        <a:rPr lang="en-US" sz="2400" b="1" i="1" baseline="0" smtClean="0">
                          <a:solidFill>
                            <a:srgbClr val="0070C0"/>
                          </a:solidFill>
                        </a:rPr>
                        <a:t>is</a:t>
                      </a: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2400" b="1" baseline="0" smtClean="0"/>
                        <a:t>+ </a:t>
                      </a:r>
                      <a:br>
                        <a:rPr lang="en-US" sz="2400" b="1" baseline="0" smtClean="0"/>
                      </a:br>
                      <a:r>
                        <a:rPr lang="en-US" sz="3200" b="1" baseline="0" smtClean="0">
                          <a:solidFill>
                            <a:srgbClr val="FF0000"/>
                          </a:solidFill>
                        </a:rPr>
                        <a:t>past participle</a:t>
                      </a: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endParaRPr lang="en-US" sz="2400" b="1" baseline="0" smtClean="0"/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endParaRPr lang="en-US" sz="2400" b="1" baseline="0" smtClean="0"/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endParaRPr lang="en-US" sz="2400" b="1" baseline="0" smtClean="0"/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endParaRPr lang="en-US" sz="2400" b="1" baseline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65427" y="-86618"/>
            <a:ext cx="37305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PRESENT</a:t>
            </a:r>
            <a:endParaRPr lang="en-US" sz="5400" b="1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954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Grammar Focus • p. 75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73832543"/>
              </p:ext>
            </p:extLst>
          </p:nvPr>
        </p:nvGraphicFramePr>
        <p:xfrm>
          <a:off x="609600" y="609600"/>
          <a:ext cx="7924800" cy="492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39624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smtClean="0"/>
                        <a:t>Active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Passive</a:t>
                      </a:r>
                      <a:endParaRPr lang="en-US"/>
                    </a:p>
                  </a:txBody>
                  <a:tcPr/>
                </a:tc>
              </a:tr>
              <a:tr h="327946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mtClean="0"/>
                        <a:t>Basic</a:t>
                      </a:r>
                      <a:r>
                        <a:rPr lang="en-US" baseline="0" smtClean="0"/>
                        <a:t> sentence structure:</a:t>
                      </a: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2800" b="1" baseline="0" smtClean="0"/>
                        <a:t>subject + </a:t>
                      </a: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2800" b="1" baseline="0" smtClean="0">
                          <a:solidFill>
                            <a:srgbClr val="FF0000"/>
                          </a:solidFill>
                        </a:rPr>
                        <a:t>present tense verb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mtClean="0"/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2800" smtClean="0">
                        <a:latin typeface="Comic Sans MS" pitchFamily="66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3200" smtClean="0">
                        <a:latin typeface="Comic Sans MS" pitchFamily="66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2800" smtClean="0">
                        <a:latin typeface="Comic Sans MS" pitchFamily="66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2800" smtClean="0">
                          <a:latin typeface="Comic Sans MS" pitchFamily="66" charset="0"/>
                        </a:rPr>
                        <a:t>They </a:t>
                      </a:r>
                      <a:r>
                        <a:rPr lang="en-US" sz="280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use</a:t>
                      </a:r>
                      <a:r>
                        <a:rPr lang="en-US" sz="2800" smtClean="0">
                          <a:latin typeface="Comic Sans MS" pitchFamily="66" charset="0"/>
                        </a:rPr>
                        <a:t> the euro in most of the European Union.</a:t>
                      </a:r>
                      <a:endParaRPr lang="en-US" sz="280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mtClean="0"/>
                        <a:t>To</a:t>
                      </a:r>
                      <a:r>
                        <a:rPr lang="en-US" baseline="0" smtClean="0"/>
                        <a:t> use the passive, use:</a:t>
                      </a: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2400" b="1" baseline="0" smtClean="0">
                          <a:solidFill>
                            <a:srgbClr val="0070C0"/>
                          </a:solidFill>
                        </a:rPr>
                        <a:t>Present of </a:t>
                      </a:r>
                      <a:r>
                        <a:rPr lang="en-US" sz="2400" b="1" i="1" baseline="0" smtClean="0">
                          <a:solidFill>
                            <a:srgbClr val="0070C0"/>
                          </a:solidFill>
                        </a:rPr>
                        <a:t>to be </a:t>
                      </a:r>
                    </a:p>
                    <a:p>
                      <a:pPr marL="342900" indent="-342900" algn="l">
                        <a:buFont typeface="Arial" pitchFamily="34" charset="0"/>
                        <a:buChar char="•"/>
                      </a:pPr>
                      <a:r>
                        <a:rPr lang="en-US" sz="2400" b="1" i="1" baseline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sz="2400" b="1" i="1" baseline="0" smtClean="0">
                          <a:solidFill>
                            <a:srgbClr val="0070C0"/>
                          </a:solidFill>
                        </a:rPr>
                        <a:t> am</a:t>
                      </a:r>
                    </a:p>
                    <a:p>
                      <a:pPr marL="342900" indent="-342900" algn="l">
                        <a:buFont typeface="Arial" pitchFamily="34" charset="0"/>
                        <a:buChar char="•"/>
                      </a:pPr>
                      <a:r>
                        <a:rPr lang="en-US" sz="2400" b="1" i="1" baseline="0" smtClean="0">
                          <a:solidFill>
                            <a:schemeClr val="tx1"/>
                          </a:solidFill>
                        </a:rPr>
                        <a:t>you/we/they</a:t>
                      </a:r>
                      <a:r>
                        <a:rPr lang="en-US" sz="2400" b="1" i="1" baseline="0" smtClean="0">
                          <a:solidFill>
                            <a:srgbClr val="0070C0"/>
                          </a:solidFill>
                        </a:rPr>
                        <a:t> are</a:t>
                      </a:r>
                    </a:p>
                    <a:p>
                      <a:pPr marL="342900" indent="-342900" algn="l">
                        <a:buFont typeface="Arial" pitchFamily="34" charset="0"/>
                        <a:buChar char="•"/>
                      </a:pPr>
                      <a:r>
                        <a:rPr lang="en-US" sz="2400" b="1" i="1" baseline="0" smtClean="0">
                          <a:solidFill>
                            <a:schemeClr val="tx1"/>
                          </a:solidFill>
                        </a:rPr>
                        <a:t>he/she/it </a:t>
                      </a:r>
                      <a:r>
                        <a:rPr lang="en-US" sz="2400" b="1" i="1" baseline="0" smtClean="0">
                          <a:solidFill>
                            <a:srgbClr val="0070C0"/>
                          </a:solidFill>
                        </a:rPr>
                        <a:t>is</a:t>
                      </a: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2400" b="1" baseline="0" smtClean="0"/>
                        <a:t>+ </a:t>
                      </a:r>
                      <a:br>
                        <a:rPr lang="en-US" sz="2400" b="1" baseline="0" smtClean="0"/>
                      </a:br>
                      <a:r>
                        <a:rPr lang="en-US" sz="3200" b="1" baseline="0" smtClean="0">
                          <a:solidFill>
                            <a:srgbClr val="FF0000"/>
                          </a:solidFill>
                        </a:rPr>
                        <a:t>past participle</a:t>
                      </a: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endParaRPr lang="en-US" sz="2400" b="1" baseline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kumimoji="0" lang="en-US" sz="2800" kern="120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The euro</a:t>
                      </a:r>
                      <a:r>
                        <a:rPr kumimoji="0" lang="en-US" sz="2800" kern="1200" baseline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800" kern="1200" baseline="0" smtClean="0">
                          <a:solidFill>
                            <a:srgbClr val="0070C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is</a:t>
                      </a:r>
                      <a:r>
                        <a:rPr kumimoji="0" lang="en-US" sz="2800" kern="1200" baseline="0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used </a:t>
                      </a:r>
                      <a:r>
                        <a:rPr kumimoji="0" lang="en-US" sz="2800" kern="1200" baseline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most of the European Union.</a:t>
                      </a:r>
                      <a:endParaRPr kumimoji="0" lang="en-US" sz="2800" kern="1200">
                        <a:solidFill>
                          <a:schemeClr val="dk1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65427" y="-86618"/>
            <a:ext cx="37305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PRESENT</a:t>
            </a:r>
            <a:endParaRPr lang="en-US" sz="5400" b="1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301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Grammar Focus • p. 75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62763485"/>
              </p:ext>
            </p:extLst>
          </p:nvPr>
        </p:nvGraphicFramePr>
        <p:xfrm>
          <a:off x="609600" y="609600"/>
          <a:ext cx="7924800" cy="492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39624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smtClean="0"/>
                        <a:t>Active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Passive</a:t>
                      </a:r>
                      <a:endParaRPr lang="en-US"/>
                    </a:p>
                  </a:txBody>
                  <a:tcPr/>
                </a:tc>
              </a:tr>
              <a:tr h="327946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mtClean="0"/>
                        <a:t>Basic</a:t>
                      </a:r>
                      <a:r>
                        <a:rPr lang="en-US" baseline="0" smtClean="0"/>
                        <a:t> sentence structure:</a:t>
                      </a: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2800" b="1" baseline="0" smtClean="0"/>
                        <a:t>subject + </a:t>
                      </a: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2800" b="1" baseline="0" smtClean="0">
                          <a:solidFill>
                            <a:srgbClr val="FF0000"/>
                          </a:solidFill>
                        </a:rPr>
                        <a:t>present tense verb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mtClean="0"/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2800" smtClean="0">
                        <a:latin typeface="Comic Sans MS" pitchFamily="66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3200" smtClean="0">
                        <a:latin typeface="Comic Sans MS" pitchFamily="66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2800" smtClean="0">
                        <a:latin typeface="Comic Sans MS" pitchFamily="66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2800" smtClean="0">
                          <a:latin typeface="Comic Sans MS" pitchFamily="66" charset="0"/>
                        </a:rPr>
                        <a:t>They </a:t>
                      </a:r>
                      <a:r>
                        <a:rPr lang="en-US" sz="280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speak</a:t>
                      </a:r>
                      <a:r>
                        <a:rPr lang="en-US" sz="2800" baseline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800" smtClean="0">
                          <a:latin typeface="Comic Sans MS" pitchFamily="66" charset="0"/>
                        </a:rPr>
                        <a:t>English in many European countries.</a:t>
                      </a:r>
                      <a:endParaRPr lang="en-US" sz="280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mtClean="0"/>
                        <a:t>To</a:t>
                      </a:r>
                      <a:r>
                        <a:rPr lang="en-US" baseline="0" smtClean="0"/>
                        <a:t> use the passive, use:</a:t>
                      </a: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2400" b="1" baseline="0" smtClean="0">
                          <a:solidFill>
                            <a:srgbClr val="0070C0"/>
                          </a:solidFill>
                        </a:rPr>
                        <a:t>Present of </a:t>
                      </a:r>
                      <a:r>
                        <a:rPr lang="en-US" sz="2400" b="1" i="1" baseline="0" smtClean="0">
                          <a:solidFill>
                            <a:srgbClr val="0070C0"/>
                          </a:solidFill>
                        </a:rPr>
                        <a:t>to be </a:t>
                      </a:r>
                    </a:p>
                    <a:p>
                      <a:pPr marL="342900" indent="-342900" algn="l">
                        <a:buFont typeface="Arial" pitchFamily="34" charset="0"/>
                        <a:buChar char="•"/>
                      </a:pPr>
                      <a:r>
                        <a:rPr lang="en-US" sz="2400" b="1" i="1" baseline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sz="2400" b="1" i="1" baseline="0" smtClean="0">
                          <a:solidFill>
                            <a:srgbClr val="0070C0"/>
                          </a:solidFill>
                        </a:rPr>
                        <a:t> am</a:t>
                      </a:r>
                    </a:p>
                    <a:p>
                      <a:pPr marL="342900" indent="-342900" algn="l">
                        <a:buFont typeface="Arial" pitchFamily="34" charset="0"/>
                        <a:buChar char="•"/>
                      </a:pPr>
                      <a:r>
                        <a:rPr lang="en-US" sz="2400" b="1" i="1" baseline="0" smtClean="0">
                          <a:solidFill>
                            <a:schemeClr val="tx1"/>
                          </a:solidFill>
                        </a:rPr>
                        <a:t>you/we/they</a:t>
                      </a:r>
                      <a:r>
                        <a:rPr lang="en-US" sz="2400" b="1" i="1" baseline="0" smtClean="0">
                          <a:solidFill>
                            <a:srgbClr val="0070C0"/>
                          </a:solidFill>
                        </a:rPr>
                        <a:t> are</a:t>
                      </a:r>
                    </a:p>
                    <a:p>
                      <a:pPr marL="342900" indent="-342900" algn="l">
                        <a:buFont typeface="Arial" pitchFamily="34" charset="0"/>
                        <a:buChar char="•"/>
                      </a:pPr>
                      <a:r>
                        <a:rPr lang="en-US" sz="2400" b="1" i="1" baseline="0" smtClean="0">
                          <a:solidFill>
                            <a:schemeClr val="tx1"/>
                          </a:solidFill>
                        </a:rPr>
                        <a:t>he/she/it </a:t>
                      </a:r>
                      <a:r>
                        <a:rPr lang="en-US" sz="2400" b="1" i="1" baseline="0" smtClean="0">
                          <a:solidFill>
                            <a:srgbClr val="0070C0"/>
                          </a:solidFill>
                        </a:rPr>
                        <a:t>is</a:t>
                      </a: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2400" b="1" baseline="0" smtClean="0"/>
                        <a:t>+ </a:t>
                      </a:r>
                      <a:br>
                        <a:rPr lang="en-US" sz="2400" b="1" baseline="0" smtClean="0"/>
                      </a:br>
                      <a:r>
                        <a:rPr lang="en-US" sz="3200" b="1" baseline="0" smtClean="0">
                          <a:solidFill>
                            <a:srgbClr val="FF0000"/>
                          </a:solidFill>
                        </a:rPr>
                        <a:t>past participle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2400" b="1" baseline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kumimoji="0" lang="en-US" sz="2800" kern="120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English </a:t>
                      </a:r>
                      <a:r>
                        <a:rPr kumimoji="0" lang="en-US" sz="2800" kern="1200" baseline="0" smtClean="0">
                          <a:solidFill>
                            <a:srgbClr val="0070C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is</a:t>
                      </a:r>
                      <a:r>
                        <a:rPr kumimoji="0" lang="en-US" sz="2800" kern="1200" baseline="0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spoken </a:t>
                      </a:r>
                      <a:r>
                        <a:rPr kumimoji="0" lang="en-US" sz="2800" kern="1200" baseline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in many European countries.</a:t>
                      </a:r>
                      <a:endParaRPr kumimoji="0" lang="en-US" sz="2800" kern="1200">
                        <a:solidFill>
                          <a:schemeClr val="dk1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65427" y="-86618"/>
            <a:ext cx="37305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PRESENT</a:t>
            </a:r>
            <a:endParaRPr lang="en-US" sz="5400" b="1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886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Grammar Focus • p. 75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53280562"/>
              </p:ext>
            </p:extLst>
          </p:nvPr>
        </p:nvGraphicFramePr>
        <p:xfrm>
          <a:off x="609600" y="609600"/>
          <a:ext cx="7924800" cy="486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39624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smtClean="0"/>
                        <a:t>Active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Passive</a:t>
                      </a:r>
                      <a:endParaRPr lang="en-US"/>
                    </a:p>
                  </a:txBody>
                  <a:tcPr/>
                </a:tc>
              </a:tr>
              <a:tr h="327946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mtClean="0"/>
                        <a:t>Basic</a:t>
                      </a:r>
                      <a:r>
                        <a:rPr lang="en-US" baseline="0" smtClean="0"/>
                        <a:t> sentence structure:</a:t>
                      </a: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2800" b="1" baseline="0" smtClean="0"/>
                        <a:t>subject + </a:t>
                      </a: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2800" b="1" baseline="0" smtClean="0">
                          <a:solidFill>
                            <a:srgbClr val="FF0000"/>
                          </a:solidFill>
                        </a:rPr>
                        <a:t>present tense verb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mtClean="0"/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2800" smtClean="0">
                        <a:latin typeface="Comic Sans MS" pitchFamily="66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3200" smtClean="0">
                        <a:latin typeface="Comic Sans MS" pitchFamily="66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2800" smtClean="0">
                        <a:latin typeface="Comic Sans MS" pitchFamily="66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2800" smtClean="0">
                          <a:latin typeface="Comic Sans MS" pitchFamily="66" charset="0"/>
                        </a:rPr>
                        <a:t>They </a:t>
                      </a:r>
                      <a:r>
                        <a:rPr lang="en-US" sz="280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manufacture </a:t>
                      </a:r>
                      <a:r>
                        <a:rPr lang="en-US" sz="2800" smtClean="0">
                          <a:latin typeface="Comic Sans MS" pitchFamily="66" charset="0"/>
                        </a:rPr>
                        <a:t>a lot of cars in Europe.</a:t>
                      </a:r>
                      <a:endParaRPr lang="en-US" sz="280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mtClean="0"/>
                        <a:t>To</a:t>
                      </a:r>
                      <a:r>
                        <a:rPr lang="en-US" baseline="0" smtClean="0"/>
                        <a:t> use the passive, use:</a:t>
                      </a: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2400" b="1" baseline="0" smtClean="0">
                          <a:solidFill>
                            <a:srgbClr val="0070C0"/>
                          </a:solidFill>
                        </a:rPr>
                        <a:t>Present of </a:t>
                      </a:r>
                      <a:r>
                        <a:rPr lang="en-US" sz="2400" b="1" i="1" baseline="0" smtClean="0">
                          <a:solidFill>
                            <a:srgbClr val="0070C0"/>
                          </a:solidFill>
                        </a:rPr>
                        <a:t>to be </a:t>
                      </a:r>
                    </a:p>
                    <a:p>
                      <a:pPr marL="342900" indent="-342900" algn="l">
                        <a:buFont typeface="Arial" pitchFamily="34" charset="0"/>
                        <a:buChar char="•"/>
                      </a:pPr>
                      <a:r>
                        <a:rPr lang="en-US" sz="2400" b="1" i="1" baseline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sz="2400" b="1" i="1" baseline="0" smtClean="0">
                          <a:solidFill>
                            <a:srgbClr val="0070C0"/>
                          </a:solidFill>
                        </a:rPr>
                        <a:t> am</a:t>
                      </a:r>
                    </a:p>
                    <a:p>
                      <a:pPr marL="342900" indent="-342900" algn="l">
                        <a:buFont typeface="Arial" pitchFamily="34" charset="0"/>
                        <a:buChar char="•"/>
                      </a:pPr>
                      <a:r>
                        <a:rPr lang="en-US" sz="2400" b="1" i="1" baseline="0" smtClean="0">
                          <a:solidFill>
                            <a:schemeClr val="tx1"/>
                          </a:solidFill>
                        </a:rPr>
                        <a:t>you/we/they</a:t>
                      </a:r>
                      <a:r>
                        <a:rPr lang="en-US" sz="2400" b="1" i="1" baseline="0" smtClean="0">
                          <a:solidFill>
                            <a:srgbClr val="0070C0"/>
                          </a:solidFill>
                        </a:rPr>
                        <a:t> are</a:t>
                      </a:r>
                    </a:p>
                    <a:p>
                      <a:pPr marL="342900" indent="-342900" algn="l">
                        <a:buFont typeface="Arial" pitchFamily="34" charset="0"/>
                        <a:buChar char="•"/>
                      </a:pPr>
                      <a:r>
                        <a:rPr lang="en-US" sz="2400" b="1" i="1" baseline="0" smtClean="0">
                          <a:solidFill>
                            <a:schemeClr val="tx1"/>
                          </a:solidFill>
                        </a:rPr>
                        <a:t>he/she/it </a:t>
                      </a:r>
                      <a:r>
                        <a:rPr lang="en-US" sz="2400" b="1" i="1" baseline="0" smtClean="0">
                          <a:solidFill>
                            <a:srgbClr val="0070C0"/>
                          </a:solidFill>
                        </a:rPr>
                        <a:t>is</a:t>
                      </a:r>
                    </a:p>
                    <a:p>
                      <a:pPr marL="0" indent="0" algn="ctr">
                        <a:buFont typeface="Arial" pitchFamily="34" charset="0"/>
                        <a:buNone/>
                      </a:pPr>
                      <a:r>
                        <a:rPr lang="en-US" sz="2400" b="1" baseline="0" smtClean="0"/>
                        <a:t>+ </a:t>
                      </a:r>
                      <a:br>
                        <a:rPr lang="en-US" sz="2400" b="1" baseline="0" smtClean="0"/>
                      </a:br>
                      <a:r>
                        <a:rPr lang="en-US" sz="3200" b="1" baseline="0" smtClean="0">
                          <a:solidFill>
                            <a:srgbClr val="FF0000"/>
                          </a:solidFill>
                        </a:rPr>
                        <a:t>past participle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2400" b="1" baseline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kumimoji="0" lang="en-US" sz="2800" kern="120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A lot of cars </a:t>
                      </a:r>
                      <a:r>
                        <a:rPr kumimoji="0" lang="en-US" sz="2800" kern="1200" baseline="0" smtClean="0">
                          <a:solidFill>
                            <a:srgbClr val="0070C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are</a:t>
                      </a:r>
                      <a:r>
                        <a:rPr kumimoji="0" lang="en-US" sz="2800" kern="1200" baseline="0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manufactured </a:t>
                      </a:r>
                      <a:r>
                        <a:rPr kumimoji="0" lang="en-US" sz="2800" kern="1200" baseline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in many European countries.</a:t>
                      </a:r>
                      <a:endParaRPr kumimoji="0" lang="en-US" sz="2800" kern="1200">
                        <a:solidFill>
                          <a:schemeClr val="dk1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65427" y="-86618"/>
            <a:ext cx="37305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PRESENT</a:t>
            </a:r>
            <a:endParaRPr lang="en-US" sz="5400" b="1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974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Conversation</a:t>
            </a:r>
            <a:r>
              <a:rPr lang="es-CL" dirty="0" smtClean="0"/>
              <a:t>, p. 75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sz="3600" dirty="0" smtClean="0"/>
              <a:t>I </a:t>
            </a:r>
            <a:r>
              <a:rPr lang="es-CL" sz="3600" dirty="0" err="1" smtClean="0"/>
              <a:t>need</a:t>
            </a:r>
            <a:r>
              <a:rPr lang="es-CL" sz="3600" dirty="0" smtClean="0"/>
              <a:t> </a:t>
            </a:r>
            <a:r>
              <a:rPr lang="es-CL" sz="3600" dirty="0" err="1" smtClean="0"/>
              <a:t>some</a:t>
            </a:r>
            <a:r>
              <a:rPr lang="es-CL" sz="3600" dirty="0" smtClean="0"/>
              <a:t> </a:t>
            </a:r>
            <a:r>
              <a:rPr lang="es-CL" sz="3600" dirty="0" err="1" smtClean="0"/>
              <a:t>information</a:t>
            </a:r>
            <a:r>
              <a:rPr lang="es-CL" sz="3600" dirty="0" smtClean="0"/>
              <a:t>.</a:t>
            </a:r>
          </a:p>
          <a:p>
            <a:r>
              <a:rPr lang="es-CL" sz="2000" dirty="0" smtClean="0">
                <a:hlinkClick r:id="rId2" action="ppaction://hlinkfile"/>
              </a:rPr>
              <a:t>LISTEN</a:t>
            </a:r>
            <a:r>
              <a:rPr lang="es-CL" sz="2000" dirty="0" smtClean="0"/>
              <a:t> 35</a:t>
            </a:r>
          </a:p>
          <a:p>
            <a:r>
              <a:rPr lang="es-CL" i="1" dirty="0" err="1" smtClean="0"/>
              <a:t>Find</a:t>
            </a:r>
            <a:r>
              <a:rPr lang="es-CL" i="1" dirty="0" smtClean="0"/>
              <a:t> a </a:t>
            </a:r>
            <a:r>
              <a:rPr lang="es-CL" i="1" dirty="0" err="1" smtClean="0"/>
              <a:t>passive</a:t>
            </a:r>
            <a:r>
              <a:rPr lang="es-CL" i="1" dirty="0" smtClean="0"/>
              <a:t> </a:t>
            </a:r>
            <a:r>
              <a:rPr lang="es-CL" i="1" dirty="0" err="1" smtClean="0"/>
              <a:t>example</a:t>
            </a:r>
            <a:r>
              <a:rPr lang="es-CL" i="1" dirty="0" smtClean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Make the sentence passive.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smtClean="0"/>
              <a:t>The </a:t>
            </a:r>
            <a:r>
              <a:rPr lang="en-US" sz="4400" smtClean="0"/>
              <a:t>man </a:t>
            </a:r>
            <a:r>
              <a:rPr lang="en-US" sz="4000" smtClean="0"/>
              <a:t>stole the blue car.</a:t>
            </a:r>
            <a:endParaRPr lang="en-US" sz="4000"/>
          </a:p>
        </p:txBody>
      </p:sp>
      <p:sp>
        <p:nvSpPr>
          <p:cNvPr id="4" name="TextBox 3"/>
          <p:cNvSpPr txBox="1"/>
          <p:nvPr/>
        </p:nvSpPr>
        <p:spPr>
          <a:xfrm>
            <a:off x="683568" y="2204864"/>
            <a:ext cx="80648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Arial Narrow" pitchFamily="34" charset="0"/>
                <a:cs typeface="Arial" pitchFamily="34" charset="0"/>
              </a:rPr>
              <a:t>The blue car </a:t>
            </a:r>
            <a:r>
              <a:rPr lang="en-US" sz="440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was stolen by </a:t>
            </a:r>
            <a:r>
              <a:rPr lang="en-US" sz="4400" smtClean="0">
                <a:latin typeface="Arial Narrow" pitchFamily="34" charset="0"/>
                <a:cs typeface="Arial" pitchFamily="34" charset="0"/>
              </a:rPr>
              <a:t>the man.</a:t>
            </a:r>
            <a:endParaRPr lang="en-US" sz="4400">
              <a:latin typeface="Arial Narrow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30793969"/>
              </p:ext>
            </p:extLst>
          </p:nvPr>
        </p:nvGraphicFramePr>
        <p:xfrm>
          <a:off x="395535" y="4149080"/>
          <a:ext cx="833413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8046"/>
                <a:gridCol w="2778046"/>
                <a:gridCol w="27780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present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past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past</a:t>
                      </a:r>
                      <a:r>
                        <a:rPr lang="en-US" sz="2400" baseline="0" smtClean="0"/>
                        <a:t> participle</a:t>
                      </a:r>
                      <a:endParaRPr 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steal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stole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stolen</a:t>
                      </a:r>
                      <a:endParaRPr lang="en-US" sz="240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83351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459079"/>
            <a:ext cx="8183880" cy="1051560"/>
          </a:xfrm>
        </p:spPr>
        <p:txBody>
          <a:bodyPr/>
          <a:lstStyle/>
          <a:p>
            <a:r>
              <a:rPr lang="en-US" smtClean="0"/>
              <a:t>Activity A, p. 75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Many crops ____________ in Taiwan.</a:t>
            </a:r>
          </a:p>
          <a:p>
            <a:r>
              <a:rPr lang="en-US" smtClean="0"/>
              <a:t>Some crops ___________ locally, but others __________. </a:t>
            </a:r>
          </a:p>
          <a:p>
            <a:r>
              <a:rPr lang="en-US" smtClean="0"/>
              <a:t>Tea __________ in cooler parts of the island and rice ________ in warmer parts.</a:t>
            </a:r>
          </a:p>
          <a:p>
            <a:r>
              <a:rPr lang="en-US" smtClean="0"/>
              <a:t>A wide variety of seafood ________. </a:t>
            </a:r>
          </a:p>
          <a:p>
            <a:r>
              <a:rPr lang="en-US" smtClean="0"/>
              <a:t>Many people __________ in the electronics and textile industries.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176851" y="404664"/>
            <a:ext cx="260039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Georgia" pitchFamily="18" charset="0"/>
              </a:rPr>
              <a:t>are grown</a:t>
            </a:r>
            <a:endParaRPr lang="en-US" sz="3600" b="1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97821" y="961564"/>
            <a:ext cx="278473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Georgia" pitchFamily="18" charset="0"/>
              </a:rPr>
              <a:t>are consumed</a:t>
            </a:r>
            <a:endParaRPr lang="en-US" sz="2800" b="1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21573" y="1412776"/>
            <a:ext cx="253306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Georgia" pitchFamily="18" charset="0"/>
              </a:rPr>
              <a:t>are exported</a:t>
            </a:r>
            <a:endParaRPr lang="en-US" sz="2800" b="1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36979" y="1897668"/>
            <a:ext cx="176522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Georgia" pitchFamily="18" charset="0"/>
              </a:rPr>
              <a:t>is grown</a:t>
            </a:r>
            <a:endParaRPr lang="en-US" sz="2800" b="1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49999" y="2276872"/>
            <a:ext cx="241765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Georgia" pitchFamily="18" charset="0"/>
              </a:rPr>
              <a:t>is cultivated</a:t>
            </a:r>
            <a:endParaRPr lang="en-US" sz="2800" b="1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66161" y="2761764"/>
            <a:ext cx="18277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Georgia" pitchFamily="18" charset="0"/>
              </a:rPr>
              <a:t>is caught</a:t>
            </a:r>
            <a:endParaRPr lang="en-US" sz="2800" b="1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03848" y="3212976"/>
            <a:ext cx="268374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Georgia" pitchFamily="18" charset="0"/>
              </a:rPr>
              <a:t>are employed</a:t>
            </a:r>
            <a:endParaRPr lang="en-US" sz="2800" b="1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Georgia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43064965"/>
              </p:ext>
            </p:extLst>
          </p:nvPr>
        </p:nvGraphicFramePr>
        <p:xfrm>
          <a:off x="2555776" y="4581128"/>
          <a:ext cx="5993547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7849"/>
                <a:gridCol w="1997849"/>
                <a:gridCol w="199784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present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past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past</a:t>
                      </a:r>
                      <a:r>
                        <a:rPr lang="en-US" sz="1600" baseline="0" smtClean="0"/>
                        <a:t> participle</a:t>
                      </a:r>
                      <a:endParaRPr 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grow</a:t>
                      </a:r>
                      <a:endParaRPr lang="en-US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grew</a:t>
                      </a:r>
                      <a:endParaRPr lang="en-US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grown</a:t>
                      </a:r>
                      <a:endParaRPr lang="en-US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catch</a:t>
                      </a:r>
                      <a:endParaRPr lang="en-US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caught</a:t>
                      </a:r>
                      <a:endParaRPr lang="en-US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caught</a:t>
                      </a:r>
                      <a:endParaRPr lang="en-US" sz="1600" b="1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ight Arrow 11"/>
          <p:cNvSpPr/>
          <p:nvPr/>
        </p:nvSpPr>
        <p:spPr>
          <a:xfrm>
            <a:off x="395536" y="4581128"/>
            <a:ext cx="2160240" cy="1080120"/>
          </a:xfrm>
          <a:prstGeom prst="rightArrow">
            <a:avLst>
              <a:gd name="adj1" fmla="val 7821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irregulars</a:t>
            </a:r>
            <a:endParaRPr lang="en-US" sz="22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309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Make them active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068" t="8135" r="16893" b="37897"/>
          <a:stretch/>
        </p:blipFill>
        <p:spPr bwMode="auto">
          <a:xfrm>
            <a:off x="1187624" y="91332"/>
            <a:ext cx="6480720" cy="2977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3198455"/>
            <a:ext cx="80648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smtClean="0"/>
              <a:t>They </a:t>
            </a:r>
            <a:r>
              <a:rPr lang="en-US" sz="2000" smtClean="0">
                <a:solidFill>
                  <a:srgbClr val="0070C0"/>
                </a:solidFill>
              </a:rPr>
              <a:t>grow</a:t>
            </a:r>
            <a:r>
              <a:rPr lang="en-US" sz="2000" smtClean="0"/>
              <a:t> many crops in Taiwan.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smtClean="0"/>
              <a:t>They </a:t>
            </a:r>
            <a:r>
              <a:rPr lang="en-US" sz="2000" smtClean="0">
                <a:solidFill>
                  <a:srgbClr val="0070C0"/>
                </a:solidFill>
              </a:rPr>
              <a:t>consume </a:t>
            </a:r>
            <a:r>
              <a:rPr lang="en-US" sz="2000" smtClean="0"/>
              <a:t>some crops locally, but they </a:t>
            </a:r>
            <a:r>
              <a:rPr lang="en-US" sz="2000" smtClean="0">
                <a:solidFill>
                  <a:srgbClr val="0070C0"/>
                </a:solidFill>
              </a:rPr>
              <a:t>export</a:t>
            </a:r>
            <a:r>
              <a:rPr lang="en-US" sz="2000" smtClean="0"/>
              <a:t> others.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smtClean="0"/>
              <a:t>They </a:t>
            </a:r>
            <a:r>
              <a:rPr lang="en-US" sz="2000" smtClean="0">
                <a:solidFill>
                  <a:srgbClr val="0070C0"/>
                </a:solidFill>
              </a:rPr>
              <a:t>grow</a:t>
            </a:r>
            <a:r>
              <a:rPr lang="en-US" sz="2000" smtClean="0"/>
              <a:t> tea in cooler parts of the island, and they </a:t>
            </a:r>
            <a:r>
              <a:rPr lang="en-US" sz="2000" smtClean="0">
                <a:solidFill>
                  <a:srgbClr val="0070C0"/>
                </a:solidFill>
              </a:rPr>
              <a:t>cultivate</a:t>
            </a:r>
            <a:r>
              <a:rPr lang="en-US" sz="2000" smtClean="0"/>
              <a:t> rice in warmer parts.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smtClean="0"/>
              <a:t>They </a:t>
            </a:r>
            <a:r>
              <a:rPr lang="en-US" sz="2000" smtClean="0">
                <a:solidFill>
                  <a:srgbClr val="0070C0"/>
                </a:solidFill>
              </a:rPr>
              <a:t>catch</a:t>
            </a:r>
            <a:r>
              <a:rPr lang="en-US" sz="2000" smtClean="0"/>
              <a:t> a wide variety of seafood.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smtClean="0"/>
              <a:t>They </a:t>
            </a:r>
            <a:r>
              <a:rPr lang="en-US" sz="2000" smtClean="0">
                <a:solidFill>
                  <a:srgbClr val="0070C0"/>
                </a:solidFill>
              </a:rPr>
              <a:t>employ</a:t>
            </a:r>
            <a:r>
              <a:rPr lang="en-US" sz="2000" smtClean="0"/>
              <a:t> many people in the electronics and textbile industries.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xmlns="" val="208016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459079"/>
            <a:ext cx="8183880" cy="1051560"/>
          </a:xfrm>
        </p:spPr>
        <p:txBody>
          <a:bodyPr/>
          <a:lstStyle/>
          <a:p>
            <a:r>
              <a:rPr lang="en-US" smtClean="0"/>
              <a:t>Activity B, p. 75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smtClean="0"/>
              <a:t>French and English _____________ in Canada.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smtClean="0"/>
              <a:t>A lot of rice _______________ in Vietnam.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smtClean="0"/>
              <a:t>The U.S. ______________ of 50 states.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smtClean="0"/>
              <a:t>A lot of sheep _____________ in New Zealand.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smtClean="0"/>
              <a:t>Cars and computers ______________ in Korea.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smtClean="0"/>
              <a:t>The U.S. dollar ____________ in Ecuador.</a:t>
            </a:r>
            <a:endParaRPr lang="en-US" sz="2400"/>
          </a:p>
        </p:txBody>
      </p:sp>
      <p:sp>
        <p:nvSpPr>
          <p:cNvPr id="4" name="Rectangle 3"/>
          <p:cNvSpPr/>
          <p:nvPr/>
        </p:nvSpPr>
        <p:spPr>
          <a:xfrm>
            <a:off x="4211960" y="450877"/>
            <a:ext cx="244827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Georgia" pitchFamily="18" charset="0"/>
              </a:rPr>
              <a:t>is spoken</a:t>
            </a:r>
            <a:endParaRPr lang="en-US" sz="2800" b="1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97580" y="909786"/>
            <a:ext cx="176522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Georgia" pitchFamily="18" charset="0"/>
              </a:rPr>
              <a:t>is grown</a:t>
            </a:r>
            <a:endParaRPr lang="en-US" sz="2800" b="1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67659" y="1321604"/>
            <a:ext cx="218040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Georgia" pitchFamily="18" charset="0"/>
              </a:rPr>
              <a:t>is made up</a:t>
            </a:r>
            <a:endParaRPr lang="en-US" sz="2800" b="1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87558" y="1700808"/>
            <a:ext cx="174118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Georgia" pitchFamily="18" charset="0"/>
              </a:rPr>
              <a:t>is raised</a:t>
            </a:r>
            <a:endParaRPr lang="en-US" sz="2800" b="1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16567" y="2132267"/>
            <a:ext cx="303480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Georgia" pitchFamily="18" charset="0"/>
              </a:rPr>
              <a:t>are manufactured</a:t>
            </a:r>
            <a:endParaRPr lang="en-US" sz="2400" b="1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28624" y="2521376"/>
            <a:ext cx="145905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Georgia" pitchFamily="18" charset="0"/>
              </a:rPr>
              <a:t>is used</a:t>
            </a:r>
            <a:endParaRPr lang="en-US" sz="2800" b="1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Georgia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94392601"/>
              </p:ext>
            </p:extLst>
          </p:nvPr>
        </p:nvGraphicFramePr>
        <p:xfrm>
          <a:off x="2555776" y="4437112"/>
          <a:ext cx="5993547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7849"/>
                <a:gridCol w="1997849"/>
                <a:gridCol w="199784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present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past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past</a:t>
                      </a:r>
                      <a:r>
                        <a:rPr lang="en-US" sz="1600" baseline="0" smtClean="0"/>
                        <a:t> participle</a:t>
                      </a:r>
                      <a:endParaRPr 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grow</a:t>
                      </a:r>
                      <a:endParaRPr lang="en-US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grew</a:t>
                      </a:r>
                      <a:endParaRPr lang="en-US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grown</a:t>
                      </a:r>
                      <a:endParaRPr lang="en-US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make</a:t>
                      </a:r>
                      <a:endParaRPr lang="en-US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made</a:t>
                      </a:r>
                      <a:endParaRPr lang="en-US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made</a:t>
                      </a:r>
                      <a:endParaRPr lang="en-US" sz="1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speak</a:t>
                      </a:r>
                      <a:endParaRPr lang="en-US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spoke</a:t>
                      </a:r>
                      <a:endParaRPr lang="en-US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smtClean="0"/>
                        <a:t>spoken</a:t>
                      </a:r>
                      <a:endParaRPr lang="en-US" sz="1600" b="1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ight Arrow 11"/>
          <p:cNvSpPr/>
          <p:nvPr/>
        </p:nvSpPr>
        <p:spPr>
          <a:xfrm>
            <a:off x="395536" y="4581128"/>
            <a:ext cx="2160240" cy="1080120"/>
          </a:xfrm>
          <a:prstGeom prst="rightArrow">
            <a:avLst>
              <a:gd name="adj1" fmla="val 7821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irregulars</a:t>
            </a:r>
            <a:endParaRPr lang="en-US" sz="22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680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Voki.com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Use the passive of these verbs to talk about Chile or South American countries.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smtClean="0">
                <a:solidFill>
                  <a:srgbClr val="0070C0"/>
                </a:solidFill>
              </a:rPr>
              <a:t>grow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smtClean="0">
                <a:solidFill>
                  <a:srgbClr val="0070C0"/>
                </a:solidFill>
              </a:rPr>
              <a:t>make up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smtClean="0">
                <a:solidFill>
                  <a:srgbClr val="0070C0"/>
                </a:solidFill>
              </a:rPr>
              <a:t>manufacture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smtClean="0">
                <a:solidFill>
                  <a:srgbClr val="0070C0"/>
                </a:solidFill>
              </a:rPr>
              <a:t>raise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smtClean="0">
                <a:solidFill>
                  <a:srgbClr val="0070C0"/>
                </a:solidFill>
              </a:rPr>
              <a:t>speak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smtClean="0">
                <a:solidFill>
                  <a:srgbClr val="0070C0"/>
                </a:solidFill>
              </a:rPr>
              <a:t>use</a:t>
            </a:r>
            <a:endParaRPr lang="en-US" b="1" i="1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500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Blog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smtClean="0"/>
              <a:t>We are going to practice using passive statements with an activity we will place on a blog.</a:t>
            </a:r>
          </a:p>
          <a:p>
            <a:pPr lvl="1"/>
            <a:r>
              <a:rPr lang="en-US" sz="2800" smtClean="0"/>
              <a:t>In the computer lab, create a blog using:</a:t>
            </a:r>
          </a:p>
          <a:p>
            <a:pPr lvl="2"/>
            <a:r>
              <a:rPr lang="en-US" sz="3600" b="1" i="1" smtClean="0"/>
              <a:t>www.blogger.com</a:t>
            </a:r>
            <a:endParaRPr lang="en-US" sz="3600" b="1" i="1"/>
          </a:p>
        </p:txBody>
      </p:sp>
    </p:spTree>
    <p:extLst>
      <p:ext uri="{BB962C8B-B14F-4D97-AF65-F5344CB8AC3E}">
        <p14:creationId xmlns:p14="http://schemas.microsoft.com/office/powerpoint/2010/main" xmlns="" val="120202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Make the sentence passive.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smtClean="0"/>
              <a:t>2. The police officers arrested the two theives.</a:t>
            </a:r>
            <a:endParaRPr lang="en-US" sz="4000"/>
          </a:p>
        </p:txBody>
      </p:sp>
      <p:sp>
        <p:nvSpPr>
          <p:cNvPr id="4" name="TextBox 3"/>
          <p:cNvSpPr txBox="1"/>
          <p:nvPr/>
        </p:nvSpPr>
        <p:spPr>
          <a:xfrm>
            <a:off x="683568" y="2204864"/>
            <a:ext cx="80648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Arial Narrow" pitchFamily="34" charset="0"/>
                <a:cs typeface="Arial" pitchFamily="34" charset="0"/>
              </a:rPr>
              <a:t>The two thieves </a:t>
            </a:r>
            <a:r>
              <a:rPr lang="en-US" sz="440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were arrested by </a:t>
            </a:r>
            <a:r>
              <a:rPr lang="en-US" sz="4400" smtClean="0">
                <a:latin typeface="Arial Narrow" pitchFamily="34" charset="0"/>
                <a:cs typeface="Arial" pitchFamily="34" charset="0"/>
              </a:rPr>
              <a:t>the police officers.</a:t>
            </a:r>
            <a:endParaRPr lang="en-US" sz="4400">
              <a:latin typeface="Arial Narrow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59796907"/>
              </p:ext>
            </p:extLst>
          </p:nvPr>
        </p:nvGraphicFramePr>
        <p:xfrm>
          <a:off x="395535" y="4149080"/>
          <a:ext cx="833413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8046"/>
                <a:gridCol w="2778046"/>
                <a:gridCol w="27780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present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past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past</a:t>
                      </a:r>
                      <a:r>
                        <a:rPr lang="en-US" sz="2400" baseline="0" smtClean="0"/>
                        <a:t> participle</a:t>
                      </a:r>
                      <a:endParaRPr 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arrest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arrested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arrested</a:t>
                      </a:r>
                      <a:endParaRPr lang="en-US" sz="24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04048" y="3140968"/>
            <a:ext cx="4824536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mtClean="0"/>
              <a:t>I, he/she/it	</a:t>
            </a:r>
            <a:r>
              <a:rPr lang="en-US" b="1" smtClean="0"/>
              <a:t>was</a:t>
            </a:r>
          </a:p>
          <a:p>
            <a:r>
              <a:rPr lang="en-US" smtClean="0"/>
              <a:t>you, we, they 	</a:t>
            </a:r>
            <a:r>
              <a:rPr lang="en-US" b="1" smtClean="0"/>
              <a:t>were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xmlns="" val="2635429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Make the sentence passive.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/>
              <a:t>3</a:t>
            </a:r>
            <a:r>
              <a:rPr lang="en-US" sz="4000" smtClean="0"/>
              <a:t>. Jack sang the national anthem.</a:t>
            </a:r>
            <a:endParaRPr lang="en-US" sz="4000"/>
          </a:p>
        </p:txBody>
      </p:sp>
      <p:sp>
        <p:nvSpPr>
          <p:cNvPr id="4" name="TextBox 3"/>
          <p:cNvSpPr txBox="1"/>
          <p:nvPr/>
        </p:nvSpPr>
        <p:spPr>
          <a:xfrm>
            <a:off x="683568" y="2204864"/>
            <a:ext cx="80648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 Narrow" pitchFamily="34" charset="0"/>
                <a:cs typeface="Arial" pitchFamily="34" charset="0"/>
              </a:rPr>
              <a:t>The national anthem </a:t>
            </a:r>
            <a:r>
              <a:rPr lang="en-US" sz="44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was sung by Jack</a:t>
            </a:r>
            <a:r>
              <a:rPr lang="en-US" sz="4400" dirty="0" smtClean="0">
                <a:latin typeface="Arial Narrow" pitchFamily="34" charset="0"/>
                <a:cs typeface="Arial" pitchFamily="34" charset="0"/>
              </a:rPr>
              <a:t>.</a:t>
            </a:r>
            <a:endParaRPr lang="en-US" sz="4400" dirty="0">
              <a:latin typeface="Arial Narrow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70061519"/>
              </p:ext>
            </p:extLst>
          </p:nvPr>
        </p:nvGraphicFramePr>
        <p:xfrm>
          <a:off x="395535" y="4149080"/>
          <a:ext cx="833413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8046"/>
                <a:gridCol w="2778046"/>
                <a:gridCol w="27780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present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past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past</a:t>
                      </a:r>
                      <a:r>
                        <a:rPr lang="en-US" sz="2400" baseline="0" smtClean="0"/>
                        <a:t> participle</a:t>
                      </a:r>
                      <a:endParaRPr 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sing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sang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sung</a:t>
                      </a:r>
                      <a:endParaRPr lang="en-US" sz="240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06522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Make the sentence passive.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smtClean="0"/>
              <a:t>4. The dog bit the old lady.</a:t>
            </a:r>
            <a:endParaRPr lang="en-US" sz="4000"/>
          </a:p>
        </p:txBody>
      </p:sp>
      <p:sp>
        <p:nvSpPr>
          <p:cNvPr id="4" name="TextBox 3"/>
          <p:cNvSpPr txBox="1"/>
          <p:nvPr/>
        </p:nvSpPr>
        <p:spPr>
          <a:xfrm>
            <a:off x="683568" y="2204864"/>
            <a:ext cx="80648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Arial Narrow" pitchFamily="34" charset="0"/>
                <a:cs typeface="Arial" pitchFamily="34" charset="0"/>
              </a:rPr>
              <a:t>The lady </a:t>
            </a:r>
            <a:r>
              <a:rPr lang="en-US" sz="440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was bitten by </a:t>
            </a:r>
            <a:r>
              <a:rPr lang="en-US" sz="4400" smtClean="0">
                <a:latin typeface="Arial Narrow" pitchFamily="34" charset="0"/>
                <a:cs typeface="Arial" pitchFamily="34" charset="0"/>
              </a:rPr>
              <a:t>the dog.</a:t>
            </a:r>
            <a:endParaRPr lang="en-US" sz="4400">
              <a:latin typeface="Arial Narrow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04934487"/>
              </p:ext>
            </p:extLst>
          </p:nvPr>
        </p:nvGraphicFramePr>
        <p:xfrm>
          <a:off x="395535" y="4149080"/>
          <a:ext cx="833413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8046"/>
                <a:gridCol w="2778046"/>
                <a:gridCol w="27780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present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past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past</a:t>
                      </a:r>
                      <a:r>
                        <a:rPr lang="en-US" sz="2400" baseline="0" smtClean="0"/>
                        <a:t> participle</a:t>
                      </a:r>
                      <a:endParaRPr 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bite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bit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bitten</a:t>
                      </a:r>
                      <a:endParaRPr lang="en-US" sz="240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07258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Make the sentence passive.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smtClean="0"/>
              <a:t>5. Tom and Max ate the five hamburgers.</a:t>
            </a:r>
            <a:endParaRPr lang="en-US" sz="4000"/>
          </a:p>
        </p:txBody>
      </p:sp>
      <p:sp>
        <p:nvSpPr>
          <p:cNvPr id="4" name="TextBox 3"/>
          <p:cNvSpPr txBox="1"/>
          <p:nvPr/>
        </p:nvSpPr>
        <p:spPr>
          <a:xfrm>
            <a:off x="683568" y="2204864"/>
            <a:ext cx="80648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Arial Narrow" pitchFamily="34" charset="0"/>
                <a:cs typeface="Arial" pitchFamily="34" charset="0"/>
              </a:rPr>
              <a:t>The five hamburgers </a:t>
            </a:r>
            <a:r>
              <a:rPr lang="en-US" sz="440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were eaten by </a:t>
            </a:r>
            <a:r>
              <a:rPr lang="en-US" sz="4400" smtClean="0">
                <a:latin typeface="Arial Narrow" pitchFamily="34" charset="0"/>
                <a:cs typeface="Arial" pitchFamily="34" charset="0"/>
              </a:rPr>
              <a:t>Tom and Max.</a:t>
            </a:r>
            <a:endParaRPr lang="en-US" sz="4400">
              <a:latin typeface="Arial Narrow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20575524"/>
              </p:ext>
            </p:extLst>
          </p:nvPr>
        </p:nvGraphicFramePr>
        <p:xfrm>
          <a:off x="395535" y="4149080"/>
          <a:ext cx="833413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8046"/>
                <a:gridCol w="2778046"/>
                <a:gridCol w="27780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present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past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past</a:t>
                      </a:r>
                      <a:r>
                        <a:rPr lang="en-US" sz="2400" baseline="0" smtClean="0"/>
                        <a:t> participle</a:t>
                      </a:r>
                      <a:endParaRPr 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eat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ate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eaten</a:t>
                      </a:r>
                      <a:endParaRPr lang="en-US" sz="240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3221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Make the sentence passive.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smtClean="0"/>
              <a:t>6. Madonna sang the song “Material Girl.”</a:t>
            </a:r>
            <a:endParaRPr lang="en-US" sz="4000"/>
          </a:p>
        </p:txBody>
      </p:sp>
      <p:sp>
        <p:nvSpPr>
          <p:cNvPr id="4" name="TextBox 3"/>
          <p:cNvSpPr txBox="1"/>
          <p:nvPr/>
        </p:nvSpPr>
        <p:spPr>
          <a:xfrm>
            <a:off x="683568" y="2204864"/>
            <a:ext cx="80648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Arial Narrow" pitchFamily="34" charset="0"/>
                <a:cs typeface="Arial" pitchFamily="34" charset="0"/>
              </a:rPr>
              <a:t>The song “Material Girl” </a:t>
            </a:r>
            <a:r>
              <a:rPr lang="en-US" sz="440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was sung by </a:t>
            </a:r>
            <a:r>
              <a:rPr lang="en-US" sz="4400" smtClean="0">
                <a:latin typeface="Arial Narrow" pitchFamily="34" charset="0"/>
                <a:cs typeface="Arial" pitchFamily="34" charset="0"/>
              </a:rPr>
              <a:t>Tom and Max.</a:t>
            </a:r>
            <a:endParaRPr lang="en-US" sz="4400">
              <a:latin typeface="Arial Narrow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8875464"/>
              </p:ext>
            </p:extLst>
          </p:nvPr>
        </p:nvGraphicFramePr>
        <p:xfrm>
          <a:off x="395535" y="4149080"/>
          <a:ext cx="833413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8046"/>
                <a:gridCol w="2778046"/>
                <a:gridCol w="27780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present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past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past</a:t>
                      </a:r>
                      <a:r>
                        <a:rPr lang="en-US" sz="2400" baseline="0" smtClean="0"/>
                        <a:t> participle</a:t>
                      </a:r>
                      <a:endParaRPr 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sing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sang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sung</a:t>
                      </a:r>
                      <a:endParaRPr lang="en-US" sz="240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8789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Make the sentence </a:t>
            </a:r>
            <a:r>
              <a:rPr lang="en-US" smtClean="0">
                <a:solidFill>
                  <a:srgbClr val="FF0000"/>
                </a:solidFill>
              </a:rPr>
              <a:t>active</a:t>
            </a:r>
            <a:r>
              <a:rPr lang="en-US" smtClean="0"/>
              <a:t>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smtClean="0"/>
              <a:t>7. The speech was read by Chile’s president.</a:t>
            </a:r>
            <a:endParaRPr lang="en-US" sz="4000"/>
          </a:p>
        </p:txBody>
      </p:sp>
      <p:sp>
        <p:nvSpPr>
          <p:cNvPr id="4" name="TextBox 3"/>
          <p:cNvSpPr txBox="1"/>
          <p:nvPr/>
        </p:nvSpPr>
        <p:spPr>
          <a:xfrm>
            <a:off x="683568" y="2204864"/>
            <a:ext cx="80648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Arial Narrow" pitchFamily="34" charset="0"/>
                <a:cs typeface="Arial" pitchFamily="34" charset="0"/>
              </a:rPr>
              <a:t>Chile’s president </a:t>
            </a:r>
            <a:r>
              <a:rPr lang="en-US" sz="440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read </a:t>
            </a:r>
            <a:r>
              <a:rPr lang="en-US" sz="4400" smtClean="0">
                <a:latin typeface="Arial Narrow" pitchFamily="34" charset="0"/>
                <a:cs typeface="Arial" pitchFamily="34" charset="0"/>
              </a:rPr>
              <a:t>the speech.</a:t>
            </a:r>
            <a:endParaRPr lang="en-US" sz="4400">
              <a:latin typeface="Arial Narrow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08246261"/>
              </p:ext>
            </p:extLst>
          </p:nvPr>
        </p:nvGraphicFramePr>
        <p:xfrm>
          <a:off x="395535" y="4149080"/>
          <a:ext cx="833413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8046"/>
                <a:gridCol w="2778046"/>
                <a:gridCol w="27780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present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past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past</a:t>
                      </a:r>
                      <a:r>
                        <a:rPr lang="en-US" sz="2400" baseline="0" smtClean="0"/>
                        <a:t> participle</a:t>
                      </a:r>
                      <a:endParaRPr 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read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read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read</a:t>
                      </a:r>
                      <a:endParaRPr lang="en-US" sz="240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50251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Make the sentence </a:t>
            </a:r>
            <a:r>
              <a:rPr lang="en-US" smtClean="0">
                <a:solidFill>
                  <a:srgbClr val="FF0000"/>
                </a:solidFill>
              </a:rPr>
              <a:t>active</a:t>
            </a:r>
            <a:r>
              <a:rPr lang="en-US" smtClean="0"/>
              <a:t>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smtClean="0"/>
              <a:t>8. The film </a:t>
            </a:r>
            <a:r>
              <a:rPr lang="en-US" sz="4000" i="1" smtClean="0"/>
              <a:t>Schindler’s List </a:t>
            </a:r>
            <a:r>
              <a:rPr lang="en-US" sz="4000" smtClean="0"/>
              <a:t>was directed by Steven Spielberg.</a:t>
            </a:r>
            <a:endParaRPr lang="en-US" sz="4000"/>
          </a:p>
        </p:txBody>
      </p:sp>
      <p:sp>
        <p:nvSpPr>
          <p:cNvPr id="4" name="TextBox 3"/>
          <p:cNvSpPr txBox="1"/>
          <p:nvPr/>
        </p:nvSpPr>
        <p:spPr>
          <a:xfrm>
            <a:off x="683568" y="2708920"/>
            <a:ext cx="80648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Arial Narrow" pitchFamily="34" charset="0"/>
                <a:cs typeface="Arial" pitchFamily="34" charset="0"/>
              </a:rPr>
              <a:t>Steven Spielberg </a:t>
            </a:r>
            <a:r>
              <a:rPr lang="en-US" sz="440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directed </a:t>
            </a:r>
            <a:r>
              <a:rPr lang="en-US" sz="4400" smtClean="0">
                <a:latin typeface="Arial Narrow" pitchFamily="34" charset="0"/>
                <a:cs typeface="Arial" pitchFamily="34" charset="0"/>
              </a:rPr>
              <a:t>the film </a:t>
            </a:r>
            <a:r>
              <a:rPr lang="en-US" sz="4400" i="1" smtClean="0">
                <a:latin typeface="Arial Narrow" pitchFamily="34" charset="0"/>
                <a:cs typeface="Arial" pitchFamily="34" charset="0"/>
              </a:rPr>
              <a:t>Schindler’s List</a:t>
            </a:r>
            <a:r>
              <a:rPr lang="en-US" sz="4400" smtClean="0">
                <a:latin typeface="Arial Narrow" pitchFamily="34" charset="0"/>
                <a:cs typeface="Arial" pitchFamily="34" charset="0"/>
              </a:rPr>
              <a:t>.</a:t>
            </a:r>
            <a:endParaRPr lang="en-US" sz="4400">
              <a:latin typeface="Arial Narrow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6832090"/>
              </p:ext>
            </p:extLst>
          </p:nvPr>
        </p:nvGraphicFramePr>
        <p:xfrm>
          <a:off x="395535" y="4149080"/>
          <a:ext cx="833413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8046"/>
                <a:gridCol w="2778046"/>
                <a:gridCol w="27780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present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past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past</a:t>
                      </a:r>
                      <a:r>
                        <a:rPr lang="en-US" sz="2400" baseline="0" smtClean="0"/>
                        <a:t> participle</a:t>
                      </a:r>
                      <a:endParaRPr 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direct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directed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directed</a:t>
                      </a:r>
                      <a:endParaRPr lang="en-US" sz="240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510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480</TotalTime>
  <Words>876</Words>
  <Application>Microsoft Office PowerPoint</Application>
  <PresentationFormat>Presentación en pantalla (4:3)</PresentationFormat>
  <Paragraphs>289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Aspect</vt:lpstr>
      <vt:lpstr>INU 411</vt:lpstr>
      <vt:lpstr>Make the sentence passive.</vt:lpstr>
      <vt:lpstr>Make the sentence passive.</vt:lpstr>
      <vt:lpstr>Make the sentence passive.</vt:lpstr>
      <vt:lpstr>Make the sentence passive.</vt:lpstr>
      <vt:lpstr>Make the sentence passive.</vt:lpstr>
      <vt:lpstr>Make the sentence passive.</vt:lpstr>
      <vt:lpstr>Make the sentence active.</vt:lpstr>
      <vt:lpstr>Make the sentence active.</vt:lpstr>
      <vt:lpstr>Make the sentence active.</vt:lpstr>
      <vt:lpstr>Make the sentence active.</vt:lpstr>
      <vt:lpstr>Listening Ancient Momuments, p. 74</vt:lpstr>
      <vt:lpstr>Word Power, p. 74</vt:lpstr>
      <vt:lpstr>Grammar Focus</vt:lpstr>
      <vt:lpstr>Grammar Focus • p. 75</vt:lpstr>
      <vt:lpstr>Grammar Focus • p. 75</vt:lpstr>
      <vt:lpstr>Grammar Focus • p. 75</vt:lpstr>
      <vt:lpstr>Grammar Focus • p. 75</vt:lpstr>
      <vt:lpstr>Conversation, p. 75</vt:lpstr>
      <vt:lpstr>Activity A, p. 75</vt:lpstr>
      <vt:lpstr>Make them active</vt:lpstr>
      <vt:lpstr>Activity B, p. 75</vt:lpstr>
      <vt:lpstr>Voki.com</vt:lpstr>
      <vt:lpstr>Blog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INU 411</dc:title>
  <dc:creator>Rachel McG</dc:creator>
  <cp:lastModifiedBy>Concepcion</cp:lastModifiedBy>
  <cp:revision>41</cp:revision>
  <dcterms:created xsi:type="dcterms:W3CDTF">2011-09-19T15:55:49Z</dcterms:created>
  <dcterms:modified xsi:type="dcterms:W3CDTF">2011-09-26T13:14:48Z</dcterms:modified>
</cp:coreProperties>
</file>