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70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6A300"/>
    <a:srgbClr val="C495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97215-DBAA-4770-B14F-B50ECF0722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F1EFA-5AF0-439D-A497-E8047540424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506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1EFA-5AF0-439D-A497-E8047540424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767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1EFA-5AF0-439D-A497-E8047540424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767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8BF34D-ADA4-4945-A4ED-D19DC2522E15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9350D71-D95C-4639-A18F-414529F06D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audio/Unit%209%20Self%20Study.mp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udio/Unit%2010%20Self%20Study.mp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audio/Unit%2011%20Self%20Study.mp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INU 611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Unit 11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69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study — Unit 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Finding Solutions</a:t>
            </a:r>
          </a:p>
          <a:p>
            <a:r>
              <a:rPr lang="en-US" b="0" i="1" smtClean="0">
                <a:hlinkClick r:id="rId2" action="ppaction://hlinkfile"/>
              </a:rPr>
              <a:t>Listen and fill in the blanks.</a:t>
            </a:r>
            <a:endParaRPr lang="en-US" b="0" i="1"/>
          </a:p>
        </p:txBody>
      </p:sp>
    </p:spTree>
    <p:extLst>
      <p:ext uri="{BB962C8B-B14F-4D97-AF65-F5344CB8AC3E}">
        <p14:creationId xmlns="" xmlns:p14="http://schemas.microsoft.com/office/powerpoint/2010/main" val="30546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study — Unit 10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From the Past to the Future</a:t>
            </a:r>
          </a:p>
          <a:p>
            <a:r>
              <a:rPr lang="en-US" b="0" i="1" smtClean="0">
                <a:hlinkClick r:id="rId2" action="ppaction://hlinkfile"/>
              </a:rPr>
              <a:t>Listen </a:t>
            </a:r>
            <a:r>
              <a:rPr lang="en-US" b="0" i="1" smtClean="0"/>
              <a:t>to the people talk about past events. Circle the type of event in column A.</a:t>
            </a:r>
            <a:endParaRPr lang="en-US" b="0" i="1"/>
          </a:p>
        </p:txBody>
      </p:sp>
    </p:spTree>
    <p:extLst>
      <p:ext uri="{BB962C8B-B14F-4D97-AF65-F5344CB8AC3E}">
        <p14:creationId xmlns="" xmlns:p14="http://schemas.microsoft.com/office/powerpoint/2010/main" val="11536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study — Unit 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From the Past to the Future</a:t>
            </a:r>
          </a:p>
          <a:p>
            <a:r>
              <a:rPr lang="en-US" b="0" i="1" smtClean="0">
                <a:hlinkClick r:id="rId2" action="ppaction://hlinkfile"/>
              </a:rPr>
              <a:t>Listen </a:t>
            </a:r>
            <a:r>
              <a:rPr lang="en-US" b="0" i="1" smtClean="0"/>
              <a:t>and decide what each person used to be like.</a:t>
            </a:r>
            <a:endParaRPr lang="en-US" b="0" i="1"/>
          </a:p>
        </p:txBody>
      </p:sp>
    </p:spTree>
    <p:extLst>
      <p:ext uri="{BB962C8B-B14F-4D97-AF65-F5344CB8AC3E}">
        <p14:creationId xmlns="" xmlns:p14="http://schemas.microsoft.com/office/powerpoint/2010/main" val="11259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Midterm Review, p. 70-71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Activity 1 </a:t>
            </a:r>
          </a:p>
          <a:p>
            <a:r>
              <a:rPr lang="en-US" sz="2800" b="0" i="1" smtClean="0"/>
              <a:t>Having or getting something done. (p. 59)</a:t>
            </a:r>
          </a:p>
          <a:p>
            <a:r>
              <a:rPr lang="en-US" sz="2800" smtClean="0"/>
              <a:t>Activity 2</a:t>
            </a:r>
          </a:p>
          <a:p>
            <a:r>
              <a:rPr lang="en-US" sz="2800" b="0" i="1" smtClean="0"/>
              <a:t>Giving advice/Making suggestions (p. 61)</a:t>
            </a:r>
          </a:p>
          <a:p>
            <a:r>
              <a:rPr lang="en-US" sz="2800" smtClean="0"/>
              <a:t>Activity 4</a:t>
            </a:r>
          </a:p>
          <a:p>
            <a:r>
              <a:rPr lang="en-US" sz="2800" b="0" i="1" smtClean="0"/>
              <a:t>Predicting the future (p. 67)</a:t>
            </a:r>
            <a:endParaRPr lang="en-US" sz="2800" b="0" i="1"/>
          </a:p>
        </p:txBody>
      </p:sp>
    </p:spTree>
    <p:extLst>
      <p:ext uri="{BB962C8B-B14F-4D97-AF65-F5344CB8AC3E}">
        <p14:creationId xmlns="" xmlns:p14="http://schemas.microsoft.com/office/powerpoint/2010/main" val="5955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 &amp; 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0" i="1" dirty="0" smtClean="0"/>
              <a:t>How was your weekend?</a:t>
            </a:r>
          </a:p>
          <a:p>
            <a:pPr>
              <a:buFont typeface="Arial" pitchFamily="34" charset="0"/>
              <a:buChar char="•"/>
            </a:pPr>
            <a:r>
              <a:rPr lang="en-US" sz="4000" b="0" i="1" dirty="0" smtClean="0"/>
              <a:t>What do you think the best age of your life will be (was)? Why?</a:t>
            </a:r>
            <a:endParaRPr lang="en-US" sz="4000" b="0" i="1" dirty="0"/>
          </a:p>
        </p:txBody>
      </p:sp>
    </p:spTree>
    <p:extLst>
      <p:ext uri="{BB962C8B-B14F-4D97-AF65-F5344CB8AC3E}">
        <p14:creationId xmlns="" xmlns:p14="http://schemas.microsoft.com/office/powerpoint/2010/main" val="31335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 what age… (Word Power, p. 74)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575772"/>
          </a:xfrm>
        </p:spPr>
        <p:txBody>
          <a:bodyPr>
            <a:normAutofit/>
          </a:bodyPr>
          <a:lstStyle/>
          <a:p>
            <a:r>
              <a:rPr lang="en-US" sz="2400" b="0" smtClean="0"/>
              <a:t>At what age do you think people behave these ways?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025830"/>
              </p:ext>
            </p:extLst>
          </p:nvPr>
        </p:nvGraphicFramePr>
        <p:xfrm>
          <a:off x="304800" y="1600200"/>
          <a:ext cx="8610600" cy="495299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05300"/>
                <a:gridCol w="4305300"/>
              </a:tblGrid>
              <a:tr h="550333">
                <a:tc>
                  <a:txBody>
                    <a:bodyPr/>
                    <a:lstStyle/>
                    <a:p>
                      <a:r>
                        <a:rPr lang="en-US" sz="2800" b="1" i="1" dirty="0" smtClean="0"/>
                        <a:t>ambitious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smtClean="0"/>
                        <a:t>ambicioso</a:t>
                      </a:r>
                      <a:endParaRPr lang="en-US" sz="2800" b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800" b="1" i="1" smtClean="0"/>
                        <a:t>argumentative</a:t>
                      </a:r>
                      <a:endParaRPr lang="en-US" sz="28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argumento</a:t>
                      </a:r>
                      <a:endParaRPr lang="en-US" sz="28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800" b="1" i="1" smtClean="0"/>
                        <a:t>carefree</a:t>
                      </a:r>
                      <a:endParaRPr lang="en-US" sz="28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despreocupado</a:t>
                      </a:r>
                      <a:endParaRPr lang="en-US" sz="28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800" b="1" i="1" smtClean="0"/>
                        <a:t>conscientious</a:t>
                      </a:r>
                      <a:endParaRPr lang="en-US" sz="28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consciente</a:t>
                      </a:r>
                      <a:endParaRPr lang="en-US" sz="28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800" b="1" i="1" dirty="0" smtClean="0"/>
                        <a:t>naive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ingenuo</a:t>
                      </a:r>
                      <a:endParaRPr lang="en-US" sz="28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800" b="1" i="1" smtClean="0"/>
                        <a:t>pragmative</a:t>
                      </a:r>
                      <a:endParaRPr lang="en-US" sz="28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pragmático</a:t>
                      </a:r>
                      <a:endParaRPr lang="en-US" sz="28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800" b="1" i="1" smtClean="0"/>
                        <a:t>rebellious</a:t>
                      </a:r>
                      <a:endParaRPr lang="en-US" sz="28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rebelde</a:t>
                      </a:r>
                      <a:endParaRPr lang="en-US" sz="28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800" b="1" i="1" smtClean="0"/>
                        <a:t>sensible</a:t>
                      </a:r>
                      <a:endParaRPr lang="en-US" sz="28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sensible</a:t>
                      </a:r>
                      <a:endParaRPr lang="en-US" sz="28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800" b="1" i="1" smtClean="0"/>
                        <a:t>sophisticated</a:t>
                      </a:r>
                      <a:endParaRPr lang="en-US" sz="28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sofisticado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Who are people you know that you would describe like this? What about celebrities?</a:t>
            </a:r>
            <a:endParaRPr lang="en-US" b="1"/>
          </a:p>
        </p:txBody>
      </p:sp>
    </p:spTree>
    <p:extLst>
      <p:ext uri="{BB962C8B-B14F-4D97-AF65-F5344CB8AC3E}">
        <p14:creationId xmlns="" xmlns:p14="http://schemas.microsoft.com/office/powerpoint/2010/main" val="39848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Expressing regrets (p. 75)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smtClean="0"/>
              <a:t>Perspectives (Activity 7)</a:t>
            </a:r>
          </a:p>
          <a:p>
            <a:pPr>
              <a:buFont typeface="Arial" pitchFamily="34" charset="0"/>
              <a:buChar char="•"/>
            </a:pPr>
            <a:r>
              <a:rPr lang="en-US" sz="2000" b="0" smtClean="0"/>
              <a:t>Maya Misery talks about her regrets in life.</a:t>
            </a:r>
          </a:p>
          <a:p>
            <a:pPr>
              <a:buFont typeface="Arial" pitchFamily="34" charset="0"/>
              <a:buChar char="•"/>
            </a:pPr>
            <a:endParaRPr lang="en-US" sz="2000" b="0"/>
          </a:p>
          <a:p>
            <a:pPr>
              <a:buFont typeface="Arial" pitchFamily="34" charset="0"/>
              <a:buChar char="•"/>
            </a:pPr>
            <a:r>
              <a:rPr lang="en-US" sz="2000" b="0" smtClean="0"/>
              <a:t>Do you have similar regrets?</a:t>
            </a:r>
            <a:endParaRPr lang="en-US" sz="2000" b="0"/>
          </a:p>
        </p:txBody>
      </p:sp>
    </p:spTree>
    <p:extLst>
      <p:ext uri="{BB962C8B-B14F-4D97-AF65-F5344CB8AC3E}">
        <p14:creationId xmlns="" xmlns:p14="http://schemas.microsoft.com/office/powerpoint/2010/main" val="44250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Expressing Regrets (p. 75)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3000" u="sng" dirty="0" smtClean="0">
                <a:solidFill>
                  <a:schemeClr val="accent2"/>
                </a:solidFill>
              </a:rPr>
              <a:t>I should have (I should’ve) + </a:t>
            </a:r>
            <a:r>
              <a:rPr lang="en-US" sz="3000" u="sng" dirty="0" smtClean="0">
                <a:solidFill>
                  <a:schemeClr val="accent3"/>
                </a:solidFill>
              </a:rPr>
              <a:t>past participle</a:t>
            </a:r>
          </a:p>
          <a:p>
            <a:pPr>
              <a:buFont typeface="Arial" pitchFamily="34" charset="0"/>
              <a:buChar char="•"/>
            </a:pPr>
            <a:r>
              <a:rPr lang="en-US" sz="3000" b="0" dirty="0" smtClean="0">
                <a:solidFill>
                  <a:schemeClr val="accent2"/>
                </a:solidFill>
                <a:latin typeface="Comic Sans MS" pitchFamily="66" charset="0"/>
              </a:rPr>
              <a:t>I should have </a:t>
            </a:r>
            <a:r>
              <a:rPr lang="en-US" sz="3000" b="0" dirty="0" smtClean="0">
                <a:solidFill>
                  <a:schemeClr val="accent3"/>
                </a:solidFill>
                <a:latin typeface="Comic Sans MS" pitchFamily="66" charset="0"/>
              </a:rPr>
              <a:t>studied</a:t>
            </a:r>
            <a:r>
              <a:rPr lang="en-US" sz="3000" b="0" dirty="0" smtClean="0">
                <a:latin typeface="Comic Sans MS" pitchFamily="66" charset="0"/>
              </a:rPr>
              <a:t> something more practical when I was in college.</a:t>
            </a:r>
          </a:p>
          <a:p>
            <a:pPr marL="288036" lvl="3" indent="0">
              <a:buNone/>
            </a:pPr>
            <a:r>
              <a:rPr lang="en-US" sz="3000" i="1" dirty="0" smtClean="0">
                <a:solidFill>
                  <a:schemeClr val="accent1"/>
                </a:solidFill>
              </a:rPr>
              <a:t>(</a:t>
            </a:r>
            <a:r>
              <a:rPr lang="en-US" sz="3000" i="1" dirty="0" err="1" smtClean="0">
                <a:solidFill>
                  <a:schemeClr val="accent1"/>
                </a:solidFill>
              </a:rPr>
              <a:t>Debería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haber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estudiado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algo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más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practico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cuando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estaba</a:t>
            </a:r>
            <a:r>
              <a:rPr lang="en-US" sz="3000" i="1" dirty="0" smtClean="0">
                <a:solidFill>
                  <a:schemeClr val="accent1"/>
                </a:solidFill>
              </a:rPr>
              <a:t> en </a:t>
            </a:r>
            <a:r>
              <a:rPr lang="en-US" sz="3000" i="1" dirty="0" smtClean="0">
                <a:solidFill>
                  <a:schemeClr val="accent1"/>
                </a:solidFill>
              </a:rPr>
              <a:t>la </a:t>
            </a:r>
            <a:r>
              <a:rPr lang="en-US" sz="3000" i="1" dirty="0" err="1" smtClean="0">
                <a:solidFill>
                  <a:schemeClr val="accent1"/>
                </a:solidFill>
              </a:rPr>
              <a:t>universidad</a:t>
            </a:r>
            <a:r>
              <a:rPr lang="en-US" sz="3000" i="1" dirty="0" smtClean="0">
                <a:solidFill>
                  <a:schemeClr val="accent1"/>
                </a:solidFill>
              </a:rPr>
              <a:t>.)</a:t>
            </a:r>
            <a:endParaRPr lang="en-US" sz="3000" b="0" i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/>
            <a:r>
              <a:rPr lang="en-US" sz="3000" u="sng" dirty="0" smtClean="0">
                <a:solidFill>
                  <a:schemeClr val="accent2"/>
                </a:solidFill>
              </a:rPr>
              <a:t>I shouldn’t have + </a:t>
            </a:r>
            <a:r>
              <a:rPr lang="en-US" sz="3000" u="sng" dirty="0" smtClean="0">
                <a:solidFill>
                  <a:schemeClr val="accent3"/>
                </a:solidFill>
              </a:rPr>
              <a:t>past participle</a:t>
            </a:r>
          </a:p>
          <a:p>
            <a:pPr>
              <a:buFont typeface="Arial" pitchFamily="34" charset="0"/>
              <a:buChar char="•"/>
            </a:pPr>
            <a:r>
              <a:rPr lang="en-US" sz="3000" b="0" dirty="0" smtClean="0">
                <a:solidFill>
                  <a:schemeClr val="accent2"/>
                </a:solidFill>
                <a:latin typeface="Comic Sans MS" pitchFamily="66" charset="0"/>
              </a:rPr>
              <a:t>I shouldn’t have </a:t>
            </a:r>
            <a:r>
              <a:rPr lang="en-US" sz="3000" b="0" dirty="0" smtClean="0">
                <a:solidFill>
                  <a:schemeClr val="accent3"/>
                </a:solidFill>
                <a:latin typeface="Comic Sans MS" pitchFamily="66" charset="0"/>
              </a:rPr>
              <a:t>waited</a:t>
            </a:r>
            <a:r>
              <a:rPr lang="en-US" sz="3000" b="0" dirty="0" smtClean="0">
                <a:latin typeface="Comic Sans MS" pitchFamily="66" charset="0"/>
              </a:rPr>
              <a:t> so long to choose a major.</a:t>
            </a:r>
          </a:p>
          <a:p>
            <a:pPr marL="288036" lvl="3" indent="0">
              <a:buNone/>
            </a:pPr>
            <a:r>
              <a:rPr lang="es-ES" sz="3000" i="1" dirty="0" smtClean="0">
                <a:solidFill>
                  <a:schemeClr val="accent1"/>
                </a:solidFill>
              </a:rPr>
              <a:t>(No debería haber esperado por tanto tiempo para </a:t>
            </a:r>
            <a:r>
              <a:rPr lang="es-ES" sz="3000" i="1" dirty="0" err="1" smtClean="0">
                <a:solidFill>
                  <a:schemeClr val="accent1"/>
                </a:solidFill>
              </a:rPr>
              <a:t>eligir</a:t>
            </a:r>
            <a:r>
              <a:rPr lang="es-ES" sz="3000" i="1" dirty="0" smtClean="0">
                <a:solidFill>
                  <a:schemeClr val="accent1"/>
                </a:solidFill>
              </a:rPr>
              <a:t> una carrera.)</a:t>
            </a:r>
          </a:p>
          <a:p>
            <a:pPr>
              <a:buFont typeface="Arial" pitchFamily="34" charset="0"/>
              <a:buChar char="•"/>
            </a:pPr>
            <a:endParaRPr lang="es-ES" sz="2800" b="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800" b="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800" b="0" dirty="0"/>
          </a:p>
        </p:txBody>
      </p:sp>
    </p:spTree>
    <p:extLst>
      <p:ext uri="{BB962C8B-B14F-4D97-AF65-F5344CB8AC3E}">
        <p14:creationId xmlns="" xmlns:p14="http://schemas.microsoft.com/office/powerpoint/2010/main" val="136811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Expressing Regrets (p. 75)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651972"/>
          </a:xfrm>
        </p:spPr>
        <p:txBody>
          <a:bodyPr>
            <a:normAutofit/>
          </a:bodyPr>
          <a:lstStyle/>
          <a:p>
            <a:pPr marL="0" indent="0"/>
            <a:r>
              <a:rPr lang="en-US" sz="3000" u="sng" smtClean="0">
                <a:solidFill>
                  <a:schemeClr val="accent2"/>
                </a:solidFill>
              </a:rPr>
              <a:t>Describing hypothetical situations</a:t>
            </a:r>
            <a:endParaRPr lang="es-ES" sz="2800" b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800" b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800" b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2269110"/>
              </p:ext>
            </p:extLst>
          </p:nvPr>
        </p:nvGraphicFramePr>
        <p:xfrm>
          <a:off x="0" y="1828800"/>
          <a:ext cx="9144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724400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solidFill>
                            <a:schemeClr val="accent2"/>
                          </a:solidFill>
                        </a:rPr>
                        <a:t>If</a:t>
                      </a:r>
                      <a:r>
                        <a:rPr lang="en-US" sz="2400" smtClean="0"/>
                        <a:t> + </a:t>
                      </a:r>
                      <a:r>
                        <a:rPr lang="en-US" sz="240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subject </a:t>
                      </a:r>
                      <a:r>
                        <a:rPr lang="en-US" sz="2400" smtClean="0"/>
                        <a:t>+</a:t>
                      </a:r>
                      <a:r>
                        <a:rPr lang="en-US" sz="2400" baseline="0" smtClean="0"/>
                        <a:t> </a:t>
                      </a:r>
                      <a:r>
                        <a:rPr lang="en-US" sz="2400" baseline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had </a:t>
                      </a:r>
                      <a:r>
                        <a:rPr lang="en-US" sz="2400" baseline="0" smtClean="0"/>
                        <a:t>+ </a:t>
                      </a:r>
                      <a:r>
                        <a:rPr lang="en-US" sz="2400" baseline="0" smtClean="0">
                          <a:solidFill>
                            <a:srgbClr val="FFC000"/>
                          </a:solidFill>
                        </a:rPr>
                        <a:t>past participle </a:t>
                      </a:r>
                      <a:r>
                        <a:rPr lang="en-US" sz="2400" baseline="0" smtClean="0"/>
                        <a:t>, 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Subject</a:t>
                      </a:r>
                      <a:r>
                        <a:rPr lang="en-US" sz="2400" baseline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smtClean="0"/>
                        <a:t>+</a:t>
                      </a:r>
                      <a:r>
                        <a:rPr lang="en-US" sz="2400" smtClean="0"/>
                        <a:t> </a:t>
                      </a:r>
                      <a:r>
                        <a:rPr lang="en-US" sz="2400" smtClean="0">
                          <a:solidFill>
                            <a:schemeClr val="accent2"/>
                          </a:solidFill>
                        </a:rPr>
                        <a:t>could/would</a:t>
                      </a:r>
                      <a:r>
                        <a:rPr lang="en-US" sz="2400" baseline="0" smtClean="0"/>
                        <a:t> + </a:t>
                      </a:r>
                      <a:r>
                        <a:rPr lang="en-US" sz="2400" baseline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have</a:t>
                      </a:r>
                      <a:r>
                        <a:rPr lang="en-US" sz="2400" baseline="0" smtClean="0"/>
                        <a:t> + </a:t>
                      </a:r>
                      <a:r>
                        <a:rPr lang="en-US" sz="2400" baseline="0" smtClean="0">
                          <a:solidFill>
                            <a:srgbClr val="FFC000"/>
                          </a:solidFill>
                        </a:rPr>
                        <a:t>past participle</a:t>
                      </a:r>
                      <a:r>
                        <a:rPr lang="en-US" sz="240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n-US" sz="240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accent2"/>
                          </a:solidFill>
                          <a:latin typeface="+mn-lt"/>
                        </a:rPr>
                        <a:t>If</a:t>
                      </a:r>
                      <a:r>
                        <a:rPr lang="en-US" sz="2800" b="0" smtClean="0"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accent3"/>
                          </a:solidFill>
                          <a:latin typeface="+mn-lt"/>
                        </a:rPr>
                        <a:t>I</a:t>
                      </a:r>
                      <a:r>
                        <a:rPr lang="en-US" sz="2800" b="0" smtClean="0"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accent4"/>
                          </a:solidFill>
                          <a:latin typeface="+mn-lt"/>
                        </a:rPr>
                        <a:t>had</a:t>
                      </a:r>
                      <a:r>
                        <a:rPr lang="en-US" sz="2800" b="0" smtClean="0"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rgbClr val="FFC000"/>
                          </a:solidFill>
                          <a:latin typeface="+mn-lt"/>
                        </a:rPr>
                        <a:t>been 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+mn-lt"/>
                        </a:rPr>
                        <a:t>more ambitious in college, </a:t>
                      </a:r>
                      <a:endParaRPr lang="en-US" sz="28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accent2"/>
                          </a:solidFill>
                          <a:latin typeface="+mn-lt"/>
                        </a:rPr>
                        <a:t>could</a:t>
                      </a:r>
                      <a:r>
                        <a:rPr lang="en-US" sz="2800" b="0" baseline="0" smtClean="0">
                          <a:solidFill>
                            <a:schemeClr val="accent4"/>
                          </a:solidFill>
                          <a:latin typeface="+mn-lt"/>
                        </a:rPr>
                        <a:t>’ve </a:t>
                      </a:r>
                      <a:r>
                        <a:rPr lang="en-US" sz="2800" b="0" baseline="0" smtClean="0">
                          <a:solidFill>
                            <a:srgbClr val="FFC000"/>
                          </a:solidFill>
                          <a:latin typeface="+mn-lt"/>
                        </a:rPr>
                        <a:t>learned </a:t>
                      </a:r>
                      <a:r>
                        <a:rPr lang="en-US" sz="2800" b="0" baseline="0" smtClean="0">
                          <a:solidFill>
                            <a:schemeClr val="bg1"/>
                          </a:solidFill>
                          <a:latin typeface="+mn-lt"/>
                        </a:rPr>
                        <a:t>another language.</a:t>
                      </a:r>
                      <a:endParaRPr lang="en-US" sz="28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s-ES" sz="1400" i="1" smtClean="0"/>
                        <a:t>Si hubiera sido más ambicioso en la universidad,</a:t>
                      </a:r>
                      <a:endParaRPr lang="en-US" sz="14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400" i="1" smtClean="0">
                          <a:effectLst/>
                        </a:rPr>
                        <a:t>podría haber aprendido otro idioma.</a:t>
                      </a:r>
                      <a:endParaRPr lang="en-US" sz="140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b="0" kern="120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US" sz="2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hadn’t</a:t>
                      </a:r>
                      <a:r>
                        <a:rPr lang="en-US" sz="2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wasted </a:t>
                      </a:r>
                      <a:r>
                        <a:rPr lang="en-US" sz="2800" b="0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 much money last year, </a:t>
                      </a:r>
                      <a:endParaRPr lang="en-US" sz="2800" b="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accent2"/>
                          </a:solidFill>
                          <a:latin typeface="+mn-lt"/>
                        </a:rPr>
                        <a:t>would </a:t>
                      </a:r>
                      <a:r>
                        <a:rPr lang="en-US" sz="2800" b="0" baseline="0" smtClean="0">
                          <a:solidFill>
                            <a:schemeClr val="accent4"/>
                          </a:solidFill>
                          <a:latin typeface="+mn-lt"/>
                        </a:rPr>
                        <a:t>have </a:t>
                      </a:r>
                      <a:r>
                        <a:rPr lang="en-US" sz="2800" b="0" baseline="0" smtClean="0">
                          <a:solidFill>
                            <a:schemeClr val="bg1"/>
                          </a:solidFill>
                          <a:latin typeface="+mn-lt"/>
                        </a:rPr>
                        <a:t>my own apartment now.</a:t>
                      </a:r>
                      <a:endParaRPr lang="en-US" sz="28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no hubiera perdido tanto dinero el año pasado,</a:t>
                      </a:r>
                      <a:endParaRPr lang="en-US" sz="140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tendría mi propio departamento ahora.</a:t>
                      </a:r>
                      <a:endParaRPr lang="en-US" sz="140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4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Expressing Regrets (p. 75)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3000" u="sng" dirty="0" smtClean="0">
                <a:solidFill>
                  <a:schemeClr val="accent2"/>
                </a:solidFill>
              </a:rPr>
              <a:t>I should have (I should’ve) + </a:t>
            </a:r>
            <a:r>
              <a:rPr lang="en-US" sz="3000" u="sng" dirty="0" smtClean="0">
                <a:solidFill>
                  <a:schemeClr val="accent3"/>
                </a:solidFill>
              </a:rPr>
              <a:t>past participle</a:t>
            </a:r>
          </a:p>
          <a:p>
            <a:pPr>
              <a:buFont typeface="Arial" pitchFamily="34" charset="0"/>
              <a:buChar char="•"/>
            </a:pPr>
            <a:r>
              <a:rPr lang="en-US" sz="3000" b="0" dirty="0" smtClean="0">
                <a:solidFill>
                  <a:schemeClr val="accent2"/>
                </a:solidFill>
                <a:latin typeface="Comic Sans MS" pitchFamily="66" charset="0"/>
              </a:rPr>
              <a:t>I should have </a:t>
            </a:r>
            <a:r>
              <a:rPr lang="en-US" sz="3000" b="0" dirty="0" smtClean="0">
                <a:solidFill>
                  <a:schemeClr val="accent3"/>
                </a:solidFill>
                <a:latin typeface="Comic Sans MS" pitchFamily="66" charset="0"/>
              </a:rPr>
              <a:t>studied</a:t>
            </a:r>
            <a:r>
              <a:rPr lang="en-US" sz="3000" b="0" dirty="0" smtClean="0">
                <a:latin typeface="Comic Sans MS" pitchFamily="66" charset="0"/>
              </a:rPr>
              <a:t> something more practical when I was in college.</a:t>
            </a:r>
          </a:p>
          <a:p>
            <a:pPr marL="288036" lvl="3" indent="0">
              <a:buNone/>
            </a:pPr>
            <a:r>
              <a:rPr lang="en-US" sz="3000" i="1" dirty="0" smtClean="0">
                <a:solidFill>
                  <a:schemeClr val="accent1"/>
                </a:solidFill>
              </a:rPr>
              <a:t>(</a:t>
            </a:r>
            <a:r>
              <a:rPr lang="en-US" sz="3000" i="1" dirty="0" err="1" smtClean="0">
                <a:solidFill>
                  <a:schemeClr val="accent1"/>
                </a:solidFill>
              </a:rPr>
              <a:t>Debería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haber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estudiado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algo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más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practico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cuando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err="1" smtClean="0">
                <a:solidFill>
                  <a:schemeClr val="accent1"/>
                </a:solidFill>
              </a:rPr>
              <a:t>estaba</a:t>
            </a:r>
            <a:r>
              <a:rPr lang="en-US" sz="3000" i="1" dirty="0" smtClean="0">
                <a:solidFill>
                  <a:schemeClr val="accent1"/>
                </a:solidFill>
              </a:rPr>
              <a:t> en </a:t>
            </a:r>
            <a:r>
              <a:rPr lang="en-US" sz="3000" i="1" dirty="0" smtClean="0">
                <a:solidFill>
                  <a:schemeClr val="accent1"/>
                </a:solidFill>
              </a:rPr>
              <a:t>la </a:t>
            </a:r>
            <a:r>
              <a:rPr lang="en-US" sz="3000" i="1" dirty="0" err="1" smtClean="0">
                <a:solidFill>
                  <a:schemeClr val="accent1"/>
                </a:solidFill>
              </a:rPr>
              <a:t>universidad</a:t>
            </a:r>
            <a:r>
              <a:rPr lang="en-US" sz="3000" i="1" dirty="0" smtClean="0">
                <a:solidFill>
                  <a:schemeClr val="accent1"/>
                </a:solidFill>
              </a:rPr>
              <a:t>.)</a:t>
            </a:r>
            <a:endParaRPr lang="en-US" sz="3000" b="0" i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/>
            <a:r>
              <a:rPr lang="en-US" sz="3000" u="sng" dirty="0" smtClean="0">
                <a:solidFill>
                  <a:schemeClr val="accent2"/>
                </a:solidFill>
              </a:rPr>
              <a:t>I shouldn’t have + </a:t>
            </a:r>
            <a:r>
              <a:rPr lang="en-US" sz="3000" u="sng" dirty="0" smtClean="0">
                <a:solidFill>
                  <a:schemeClr val="accent3"/>
                </a:solidFill>
              </a:rPr>
              <a:t>past participle</a:t>
            </a:r>
          </a:p>
          <a:p>
            <a:pPr>
              <a:buFont typeface="Arial" pitchFamily="34" charset="0"/>
              <a:buChar char="•"/>
            </a:pPr>
            <a:r>
              <a:rPr lang="en-US" sz="3000" b="0" dirty="0" smtClean="0">
                <a:solidFill>
                  <a:schemeClr val="accent2"/>
                </a:solidFill>
                <a:latin typeface="Comic Sans MS" pitchFamily="66" charset="0"/>
              </a:rPr>
              <a:t>I shouldn’t have </a:t>
            </a:r>
            <a:r>
              <a:rPr lang="en-US" sz="3000" b="0" dirty="0" smtClean="0">
                <a:solidFill>
                  <a:schemeClr val="accent3"/>
                </a:solidFill>
                <a:latin typeface="Comic Sans MS" pitchFamily="66" charset="0"/>
              </a:rPr>
              <a:t>waited</a:t>
            </a:r>
            <a:r>
              <a:rPr lang="en-US" sz="3000" b="0" dirty="0" smtClean="0">
                <a:latin typeface="Comic Sans MS" pitchFamily="66" charset="0"/>
              </a:rPr>
              <a:t> so long to choose a major.</a:t>
            </a:r>
          </a:p>
          <a:p>
            <a:pPr marL="288036" lvl="3" indent="0">
              <a:buNone/>
            </a:pPr>
            <a:r>
              <a:rPr lang="es-ES" sz="3000" i="1" dirty="0" smtClean="0">
                <a:solidFill>
                  <a:schemeClr val="accent1"/>
                </a:solidFill>
              </a:rPr>
              <a:t>(No debería haber esperado por tanto tiempo para </a:t>
            </a:r>
            <a:r>
              <a:rPr lang="es-ES" sz="3000" i="1" dirty="0" err="1" smtClean="0">
                <a:solidFill>
                  <a:schemeClr val="accent1"/>
                </a:solidFill>
              </a:rPr>
              <a:t>eligir</a:t>
            </a:r>
            <a:r>
              <a:rPr lang="es-ES" sz="3000" i="1" dirty="0" smtClean="0">
                <a:solidFill>
                  <a:schemeClr val="accent1"/>
                </a:solidFill>
              </a:rPr>
              <a:t> una carrera.)</a:t>
            </a:r>
          </a:p>
          <a:p>
            <a:pPr>
              <a:buFont typeface="Arial" pitchFamily="34" charset="0"/>
              <a:buChar char="•"/>
            </a:pPr>
            <a:endParaRPr lang="es-ES" sz="2800" b="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800" b="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181600"/>
            <a:ext cx="91440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Express regret using Activity A, p. 75</a:t>
            </a:r>
            <a:endParaRPr lang="en-US" sz="3200" b="1"/>
          </a:p>
        </p:txBody>
      </p:sp>
    </p:spTree>
    <p:extLst>
      <p:ext uri="{BB962C8B-B14F-4D97-AF65-F5344CB8AC3E}">
        <p14:creationId xmlns="" xmlns:p14="http://schemas.microsoft.com/office/powerpoint/2010/main" val="22582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Expressing Regrets (p. 75)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651972"/>
          </a:xfrm>
        </p:spPr>
        <p:txBody>
          <a:bodyPr>
            <a:normAutofit/>
          </a:bodyPr>
          <a:lstStyle/>
          <a:p>
            <a:pPr marL="0" indent="0"/>
            <a:r>
              <a:rPr lang="en-US" sz="3000" u="sng" smtClean="0">
                <a:solidFill>
                  <a:schemeClr val="accent2"/>
                </a:solidFill>
              </a:rPr>
              <a:t>Describing hypothetical situations</a:t>
            </a:r>
            <a:endParaRPr lang="es-ES" sz="2800" b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800" b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800" b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5201031"/>
              </p:ext>
            </p:extLst>
          </p:nvPr>
        </p:nvGraphicFramePr>
        <p:xfrm>
          <a:off x="0" y="1828800"/>
          <a:ext cx="9144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724400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solidFill>
                            <a:schemeClr val="accent2"/>
                          </a:solidFill>
                        </a:rPr>
                        <a:t>If</a:t>
                      </a:r>
                      <a:r>
                        <a:rPr lang="en-US" sz="2400" smtClean="0"/>
                        <a:t> + </a:t>
                      </a:r>
                      <a:r>
                        <a:rPr lang="en-US" sz="240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subject </a:t>
                      </a:r>
                      <a:r>
                        <a:rPr lang="en-US" sz="2400" smtClean="0"/>
                        <a:t>+</a:t>
                      </a:r>
                      <a:r>
                        <a:rPr lang="en-US" sz="2400" baseline="0" smtClean="0"/>
                        <a:t> </a:t>
                      </a:r>
                      <a:r>
                        <a:rPr lang="en-US" sz="2400" baseline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had </a:t>
                      </a:r>
                      <a:r>
                        <a:rPr lang="en-US" sz="2400" baseline="0" smtClean="0"/>
                        <a:t>+ </a:t>
                      </a:r>
                      <a:r>
                        <a:rPr lang="en-US" sz="2400" baseline="0" smtClean="0">
                          <a:solidFill>
                            <a:srgbClr val="FFC000"/>
                          </a:solidFill>
                        </a:rPr>
                        <a:t>past participle </a:t>
                      </a:r>
                      <a:r>
                        <a:rPr lang="en-US" sz="2400" baseline="0" smtClean="0"/>
                        <a:t>, 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Subject</a:t>
                      </a:r>
                      <a:r>
                        <a:rPr lang="en-US" sz="2400" baseline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smtClean="0"/>
                        <a:t>+</a:t>
                      </a:r>
                      <a:r>
                        <a:rPr lang="en-US" sz="2400" smtClean="0"/>
                        <a:t> </a:t>
                      </a:r>
                      <a:r>
                        <a:rPr lang="en-US" sz="2400" smtClean="0">
                          <a:solidFill>
                            <a:schemeClr val="accent2"/>
                          </a:solidFill>
                        </a:rPr>
                        <a:t>could/would</a:t>
                      </a:r>
                      <a:r>
                        <a:rPr lang="en-US" sz="2400" baseline="0" smtClean="0"/>
                        <a:t> + </a:t>
                      </a:r>
                      <a:r>
                        <a:rPr lang="en-US" sz="2400" baseline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have</a:t>
                      </a:r>
                      <a:r>
                        <a:rPr lang="en-US" sz="2400" baseline="0" smtClean="0"/>
                        <a:t> + </a:t>
                      </a:r>
                      <a:r>
                        <a:rPr lang="en-US" sz="2400" baseline="0" smtClean="0">
                          <a:solidFill>
                            <a:srgbClr val="FFC000"/>
                          </a:solidFill>
                        </a:rPr>
                        <a:t>past participle</a:t>
                      </a:r>
                      <a:r>
                        <a:rPr lang="en-US" sz="240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n-US" sz="240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accent2"/>
                          </a:solidFill>
                          <a:latin typeface="+mn-lt"/>
                        </a:rPr>
                        <a:t>If</a:t>
                      </a:r>
                      <a:r>
                        <a:rPr lang="en-US" sz="2800" b="0" smtClean="0"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accent3"/>
                          </a:solidFill>
                          <a:latin typeface="+mn-lt"/>
                        </a:rPr>
                        <a:t>I</a:t>
                      </a:r>
                      <a:r>
                        <a:rPr lang="en-US" sz="2800" b="0" smtClean="0"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accent4"/>
                          </a:solidFill>
                          <a:latin typeface="+mn-lt"/>
                        </a:rPr>
                        <a:t>had</a:t>
                      </a:r>
                      <a:r>
                        <a:rPr lang="en-US" sz="2800" b="0" smtClean="0"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rgbClr val="FFC000"/>
                          </a:solidFill>
                          <a:latin typeface="+mn-lt"/>
                        </a:rPr>
                        <a:t>been 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+mn-lt"/>
                        </a:rPr>
                        <a:t>more ambitious in college, </a:t>
                      </a:r>
                      <a:endParaRPr lang="en-US" sz="28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accent2"/>
                          </a:solidFill>
                          <a:latin typeface="+mn-lt"/>
                        </a:rPr>
                        <a:t>could</a:t>
                      </a:r>
                      <a:r>
                        <a:rPr lang="en-US" sz="2800" b="0" baseline="0" smtClean="0">
                          <a:solidFill>
                            <a:schemeClr val="accent4"/>
                          </a:solidFill>
                          <a:latin typeface="+mn-lt"/>
                        </a:rPr>
                        <a:t>’ve </a:t>
                      </a:r>
                      <a:r>
                        <a:rPr lang="en-US" sz="2800" b="0" baseline="0" smtClean="0">
                          <a:solidFill>
                            <a:srgbClr val="FFC000"/>
                          </a:solidFill>
                          <a:latin typeface="+mn-lt"/>
                        </a:rPr>
                        <a:t>learned </a:t>
                      </a:r>
                      <a:r>
                        <a:rPr lang="en-US" sz="2800" b="0" baseline="0" smtClean="0">
                          <a:solidFill>
                            <a:schemeClr val="bg1"/>
                          </a:solidFill>
                          <a:latin typeface="+mn-lt"/>
                        </a:rPr>
                        <a:t>another language.</a:t>
                      </a:r>
                      <a:endParaRPr lang="en-US" sz="28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s-ES" sz="1400" i="1" smtClean="0"/>
                        <a:t>Si hubiera sido más ambicioso en la universidad,</a:t>
                      </a:r>
                      <a:endParaRPr lang="en-US" sz="14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400" i="1" smtClean="0">
                          <a:effectLst/>
                        </a:rPr>
                        <a:t>podría haber aprendido otro idioma.</a:t>
                      </a:r>
                      <a:endParaRPr lang="en-US" sz="140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b="0" kern="120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US" sz="2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hadn’t</a:t>
                      </a:r>
                      <a:r>
                        <a:rPr lang="en-US" sz="2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wasted </a:t>
                      </a:r>
                      <a:r>
                        <a:rPr lang="en-US" sz="2800" b="0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 much money last year, </a:t>
                      </a:r>
                      <a:endParaRPr lang="en-US" sz="2800" b="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accent2"/>
                          </a:solidFill>
                          <a:latin typeface="+mn-lt"/>
                        </a:rPr>
                        <a:t>would </a:t>
                      </a:r>
                      <a:r>
                        <a:rPr lang="en-US" sz="2800" b="0" baseline="0" smtClean="0">
                          <a:solidFill>
                            <a:schemeClr val="accent4"/>
                          </a:solidFill>
                          <a:latin typeface="+mn-lt"/>
                        </a:rPr>
                        <a:t>have </a:t>
                      </a:r>
                      <a:r>
                        <a:rPr lang="en-US" sz="2800" b="0" baseline="0" smtClean="0">
                          <a:solidFill>
                            <a:schemeClr val="bg1"/>
                          </a:solidFill>
                          <a:latin typeface="+mn-lt"/>
                        </a:rPr>
                        <a:t>my own apartment now.</a:t>
                      </a:r>
                      <a:endParaRPr lang="en-US" sz="28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no hubiera perdido tanto dinero el año pasado,</a:t>
                      </a:r>
                      <a:endParaRPr lang="en-US" sz="140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tendría mi propio departamento ahora.</a:t>
                      </a:r>
                      <a:endParaRPr lang="en-US" sz="140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181600"/>
            <a:ext cx="91440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Match the hypothetical situations in Activity B.</a:t>
            </a:r>
            <a:endParaRPr lang="en-US" sz="3200" b="1"/>
          </a:p>
        </p:txBody>
      </p:sp>
      <p:sp>
        <p:nvSpPr>
          <p:cNvPr id="6" name="TextBox 5"/>
          <p:cNvSpPr txBox="1"/>
          <p:nvPr/>
        </p:nvSpPr>
        <p:spPr>
          <a:xfrm>
            <a:off x="0" y="5784126"/>
            <a:ext cx="91440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With a partner, write several hypothetical situations.</a:t>
            </a:r>
            <a:endParaRPr lang="en-US" sz="3200" b="1"/>
          </a:p>
        </p:txBody>
      </p:sp>
    </p:spTree>
    <p:extLst>
      <p:ext uri="{BB962C8B-B14F-4D97-AF65-F5344CB8AC3E}">
        <p14:creationId xmlns="" xmlns:p14="http://schemas.microsoft.com/office/powerpoint/2010/main" val="27396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Midterm Review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Pages 70-71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47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</TotalTime>
  <Words>577</Words>
  <Application>Microsoft Office PowerPoint</Application>
  <PresentationFormat>Presentación en pantalla (4:3)</PresentationFormat>
  <Paragraphs>94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Angles</vt:lpstr>
      <vt:lpstr>INU 611</vt:lpstr>
      <vt:lpstr>Q &amp; A</vt:lpstr>
      <vt:lpstr>AT what age… (Word Power, p. 74)</vt:lpstr>
      <vt:lpstr>Expressing regrets (p. 75)</vt:lpstr>
      <vt:lpstr>Expressing Regrets (p. 75)</vt:lpstr>
      <vt:lpstr>Expressing Regrets (p. 75)</vt:lpstr>
      <vt:lpstr>Expressing Regrets (p. 75)</vt:lpstr>
      <vt:lpstr>Expressing Regrets (p. 75)</vt:lpstr>
      <vt:lpstr>Midterm Review</vt:lpstr>
      <vt:lpstr>Self study — Unit 9</vt:lpstr>
      <vt:lpstr>Self study — Unit 10</vt:lpstr>
      <vt:lpstr>Self study — Unit 11</vt:lpstr>
      <vt:lpstr>Midterm Review, p. 70-71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INU 611</dc:title>
  <dc:creator>Rachel McG</dc:creator>
  <cp:lastModifiedBy>Instituto Profesional Duoc UC</cp:lastModifiedBy>
  <cp:revision>13</cp:revision>
  <dcterms:created xsi:type="dcterms:W3CDTF">2011-10-23T15:17:01Z</dcterms:created>
  <dcterms:modified xsi:type="dcterms:W3CDTF">2011-10-24T12:47:04Z</dcterms:modified>
</cp:coreProperties>
</file>