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59" r:id="rId4"/>
    <p:sldId id="260" r:id="rId5"/>
    <p:sldId id="268" r:id="rId6"/>
    <p:sldId id="261" r:id="rId7"/>
    <p:sldId id="262" r:id="rId8"/>
    <p:sldId id="263" r:id="rId9"/>
    <p:sldId id="264" r:id="rId10"/>
    <p:sldId id="265" r:id="rId11"/>
    <p:sldId id="266" r:id="rId12"/>
    <p:sldId id="267" r:id="rId1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6BC9CF-719D-4B86-BBB2-49A9E842569A}" type="datetimeFigureOut">
              <a:rPr lang="es-CL" smtClean="0"/>
              <a:t>01-09-2011</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EFD2D3-AFEB-42AC-9E26-4D95752DA130}" type="slidenum">
              <a:rPr lang="es-CL" smtClean="0"/>
              <a:t>‹Nº›</a:t>
            </a:fld>
            <a:endParaRPr lang="es-CL"/>
          </a:p>
        </p:txBody>
      </p:sp>
    </p:spTree>
    <p:extLst>
      <p:ext uri="{BB962C8B-B14F-4D97-AF65-F5344CB8AC3E}">
        <p14:creationId xmlns:p14="http://schemas.microsoft.com/office/powerpoint/2010/main" val="4113660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EFD2D3-AFEB-42AC-9E26-4D95752DA130}" type="slidenum">
              <a:rPr lang="es-CL" smtClean="0"/>
              <a:t>1</a:t>
            </a:fld>
            <a:endParaRPr lang="es-CL"/>
          </a:p>
        </p:txBody>
      </p:sp>
    </p:spTree>
    <p:extLst>
      <p:ext uri="{BB962C8B-B14F-4D97-AF65-F5344CB8AC3E}">
        <p14:creationId xmlns:p14="http://schemas.microsoft.com/office/powerpoint/2010/main" val="4092263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D5DF3DB-305C-40B2-B9FF-B7FCC92D2361}" type="datetimeFigureOut">
              <a:rPr lang="es-CL" smtClean="0"/>
              <a:t>01-09-2011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F867146-5E3D-4812-9FA0-CBC94D236284}" type="slidenum">
              <a:rPr lang="es-CL" smtClean="0"/>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D5DF3DB-305C-40B2-B9FF-B7FCC92D2361}" type="datetimeFigureOut">
              <a:rPr lang="es-CL" smtClean="0"/>
              <a:t>01-09-2011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F867146-5E3D-4812-9FA0-CBC94D236284}"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D5DF3DB-305C-40B2-B9FF-B7FCC92D2361}" type="datetimeFigureOut">
              <a:rPr lang="es-CL" smtClean="0"/>
              <a:t>01-09-2011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F867146-5E3D-4812-9FA0-CBC94D236284}" type="slidenum">
              <a:rPr lang="es-CL" smtClean="0"/>
              <a:t>‹Nº›</a:t>
            </a:fld>
            <a:endParaRPr lang="es-C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D5DF3DB-305C-40B2-B9FF-B7FCC92D2361}" type="datetimeFigureOut">
              <a:rPr lang="es-CL" smtClean="0"/>
              <a:t>01-09-2011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F867146-5E3D-4812-9FA0-CBC94D236284}" type="slidenum">
              <a:rPr lang="es-CL" smtClean="0"/>
              <a:t>‹Nº›</a:t>
            </a:fld>
            <a:endParaRPr lang="es-CL"/>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D5DF3DB-305C-40B2-B9FF-B7FCC92D2361}" type="datetimeFigureOut">
              <a:rPr lang="es-CL" smtClean="0"/>
              <a:t>01-09-2011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F867146-5E3D-4812-9FA0-CBC94D236284}" type="slidenum">
              <a:rPr lang="es-CL" smtClean="0"/>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4D5DF3DB-305C-40B2-B9FF-B7FCC92D2361}" type="datetimeFigureOut">
              <a:rPr lang="es-CL" smtClean="0"/>
              <a:t>01-09-2011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F867146-5E3D-4812-9FA0-CBC94D236284}" type="slidenum">
              <a:rPr lang="es-CL" smtClean="0"/>
              <a:t>‹Nº›</a:t>
            </a:fld>
            <a:endParaRPr lang="es-CL"/>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D5DF3DB-305C-40B2-B9FF-B7FCC92D2361}" type="datetimeFigureOut">
              <a:rPr lang="es-CL" smtClean="0"/>
              <a:t>01-09-2011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AF867146-5E3D-4812-9FA0-CBC94D236284}"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D5DF3DB-305C-40B2-B9FF-B7FCC92D2361}" type="datetimeFigureOut">
              <a:rPr lang="es-CL" smtClean="0"/>
              <a:t>01-09-2011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AF867146-5E3D-4812-9FA0-CBC94D236284}"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D5DF3DB-305C-40B2-B9FF-B7FCC92D2361}" type="datetimeFigureOut">
              <a:rPr lang="es-CL" smtClean="0"/>
              <a:t>01-09-2011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AF867146-5E3D-4812-9FA0-CBC94D236284}"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D5DF3DB-305C-40B2-B9FF-B7FCC92D2361}" type="datetimeFigureOut">
              <a:rPr lang="es-CL" smtClean="0"/>
              <a:t>01-09-2011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F867146-5E3D-4812-9FA0-CBC94D236284}" type="slidenum">
              <a:rPr lang="es-CL" smtClean="0"/>
              <a:t>‹Nº›</a:t>
            </a:fld>
            <a:endParaRPr lang="es-C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D5DF3DB-305C-40B2-B9FF-B7FCC92D2361}" type="datetimeFigureOut">
              <a:rPr lang="es-CL" smtClean="0"/>
              <a:t>01-09-2011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F867146-5E3D-4812-9FA0-CBC94D236284}" type="slidenum">
              <a:rPr lang="es-CL" smtClean="0"/>
              <a:t>‹Nº›</a:t>
            </a:fld>
            <a:endParaRPr lang="es-C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D5DF3DB-305C-40B2-B9FF-B7FCC92D2361}" type="datetimeFigureOut">
              <a:rPr lang="es-CL" smtClean="0"/>
              <a:t>01-09-2011</a:t>
            </a:fld>
            <a:endParaRPr lang="es-C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C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F867146-5E3D-4812-9FA0-CBC94D236284}" type="slidenum">
              <a:rPr lang="es-CL" smtClean="0"/>
              <a:t>‹Nº›</a:t>
            </a:fld>
            <a:endParaRPr lang="es-C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es.wikipedia.org/wiki/Lengua_materna" TargetMode="External"/><Relationship Id="rId2" Type="http://schemas.openxmlformats.org/officeDocument/2006/relationships/hyperlink" Target="http://es.wikipedia.org/wiki/Idioma_ingl%C3%A9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es.wikipedia.org/w/index.php?title=Educational_Testing_Service&amp;action=edit&amp;redlink=1" TargetMode="External"/><Relationship Id="rId2" Type="http://schemas.openxmlformats.org/officeDocument/2006/relationships/hyperlink" Target="http://es.wikipedia.org/wiki/TOEF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dirty="0" smtClean="0">
                <a:latin typeface="Arial Black" pitchFamily="34" charset="0"/>
              </a:rPr>
              <a:t>TOEIC / TOEIC BRIDGE</a:t>
            </a:r>
            <a:endParaRPr lang="es-CL" dirty="0">
              <a:latin typeface="Arial Black" pitchFamily="34" charset="0"/>
            </a:endParaRPr>
          </a:p>
        </p:txBody>
      </p:sp>
      <p:sp>
        <p:nvSpPr>
          <p:cNvPr id="3" name="2 Subtítulo"/>
          <p:cNvSpPr>
            <a:spLocks noGrp="1"/>
          </p:cNvSpPr>
          <p:nvPr>
            <p:ph type="subTitle" idx="1"/>
          </p:nvPr>
        </p:nvSpPr>
        <p:spPr/>
        <p:txBody>
          <a:bodyPr/>
          <a:lstStyle/>
          <a:p>
            <a:r>
              <a:rPr lang="en-US" b="1" dirty="0" smtClean="0"/>
              <a:t>Test of English for International Communication</a:t>
            </a:r>
            <a:endParaRPr lang="es-C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805264"/>
            <a:ext cx="3672408" cy="83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071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FORMATO</a:t>
            </a:r>
            <a:endParaRPr lang="es-CL" dirty="0"/>
          </a:p>
        </p:txBody>
      </p:sp>
      <p:sp>
        <p:nvSpPr>
          <p:cNvPr id="3" name="3 CuadroTexto"/>
          <p:cNvSpPr txBox="1">
            <a:spLocks noChangeArrowheads="1"/>
          </p:cNvSpPr>
          <p:nvPr/>
        </p:nvSpPr>
        <p:spPr bwMode="auto">
          <a:xfrm>
            <a:off x="556945" y="1611312"/>
            <a:ext cx="85852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ü"/>
            </a:pPr>
            <a:endParaRPr lang="es-CL" sz="1600" dirty="0">
              <a:latin typeface="Verdana" pitchFamily="34" charset="0"/>
            </a:endParaRPr>
          </a:p>
          <a:p>
            <a:pPr eaLnBrk="1" hangingPunct="1">
              <a:buFont typeface="Wingdings" pitchFamily="2" charset="2"/>
              <a:buChar char="ü"/>
            </a:pPr>
            <a:r>
              <a:rPr lang="es-CL" sz="1600" dirty="0"/>
              <a:t> </a:t>
            </a:r>
            <a:r>
              <a:rPr lang="es-CL" sz="1400" dirty="0">
                <a:latin typeface="Verdana" pitchFamily="34" charset="0"/>
              </a:rPr>
              <a:t>100 preguntas de selección múltiple </a:t>
            </a:r>
          </a:p>
          <a:p>
            <a:pPr eaLnBrk="1" hangingPunct="1">
              <a:buFont typeface="Wingdings" pitchFamily="2" charset="2"/>
              <a:buChar char="ü"/>
            </a:pPr>
            <a:endParaRPr lang="es-CL" sz="1400" dirty="0">
              <a:latin typeface="Verdana" pitchFamily="34" charset="0"/>
            </a:endParaRPr>
          </a:p>
          <a:p>
            <a:pPr eaLnBrk="1" hangingPunct="1">
              <a:buFont typeface="Wingdings" pitchFamily="2" charset="2"/>
              <a:buChar char="ü"/>
            </a:pPr>
            <a:r>
              <a:rPr lang="es-CL" sz="1400" dirty="0">
                <a:latin typeface="Verdana" pitchFamily="34" charset="0"/>
              </a:rPr>
              <a:t> 25 formas posibles todas equivalentes. </a:t>
            </a:r>
          </a:p>
          <a:p>
            <a:pPr eaLnBrk="1" hangingPunct="1"/>
            <a:endParaRPr lang="es-CL" sz="1400" dirty="0">
              <a:latin typeface="Verdana" pitchFamily="34" charset="0"/>
            </a:endParaRPr>
          </a:p>
          <a:p>
            <a:pPr eaLnBrk="1" hangingPunct="1">
              <a:buFont typeface="Wingdings" pitchFamily="2" charset="2"/>
              <a:buChar char="ü"/>
            </a:pPr>
            <a:r>
              <a:rPr lang="es-CL" sz="1400" dirty="0">
                <a:latin typeface="Verdana" pitchFamily="34" charset="0"/>
              </a:rPr>
              <a:t> Formato lápiz y papel. </a:t>
            </a:r>
          </a:p>
          <a:p>
            <a:pPr eaLnBrk="1" hangingPunct="1">
              <a:buFont typeface="Wingdings" pitchFamily="2" charset="2"/>
              <a:buChar char="ü"/>
            </a:pPr>
            <a:endParaRPr lang="es-CL" sz="1400" dirty="0">
              <a:latin typeface="Verdana" pitchFamily="34" charset="0"/>
            </a:endParaRPr>
          </a:p>
          <a:p>
            <a:pPr eaLnBrk="1" hangingPunct="1"/>
            <a:endParaRPr lang="es-CL" sz="1400" dirty="0">
              <a:latin typeface="Verdana" pitchFamily="34" charset="0"/>
            </a:endParaRPr>
          </a:p>
        </p:txBody>
      </p:sp>
      <p:sp>
        <p:nvSpPr>
          <p:cNvPr id="4" name="3 CuadroTexto"/>
          <p:cNvSpPr txBox="1">
            <a:spLocks noChangeArrowheads="1"/>
          </p:cNvSpPr>
          <p:nvPr/>
        </p:nvSpPr>
        <p:spPr bwMode="auto">
          <a:xfrm>
            <a:off x="4427270" y="1611312"/>
            <a:ext cx="52149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ü"/>
            </a:pPr>
            <a:endParaRPr lang="es-CL" sz="1600" dirty="0">
              <a:latin typeface="Verdana" pitchFamily="34" charset="0"/>
            </a:endParaRPr>
          </a:p>
          <a:p>
            <a:pPr eaLnBrk="1" hangingPunct="1">
              <a:buFont typeface="Wingdings" pitchFamily="2" charset="2"/>
              <a:buChar char="ü"/>
            </a:pPr>
            <a:r>
              <a:rPr lang="es-CL" sz="1400" dirty="0">
                <a:latin typeface="Verdana" pitchFamily="34" charset="0"/>
              </a:rPr>
              <a:t> Duración: 1,30 horas. </a:t>
            </a:r>
          </a:p>
          <a:p>
            <a:pPr eaLnBrk="1" hangingPunct="1">
              <a:buFont typeface="Wingdings" pitchFamily="2" charset="2"/>
              <a:buChar char="ü"/>
            </a:pPr>
            <a:endParaRPr lang="es-CL" sz="1400" dirty="0">
              <a:latin typeface="Verdana" pitchFamily="34" charset="0"/>
            </a:endParaRPr>
          </a:p>
          <a:p>
            <a:pPr eaLnBrk="1" hangingPunct="1">
              <a:buFont typeface="Wingdings" pitchFamily="2" charset="2"/>
              <a:buChar char="ü"/>
            </a:pPr>
            <a:r>
              <a:rPr lang="es-CL" sz="1400" dirty="0">
                <a:latin typeface="Verdana" pitchFamily="34" charset="0"/>
              </a:rPr>
              <a:t> Dos secciones: Auditiva &amp; Lectura</a:t>
            </a:r>
          </a:p>
          <a:p>
            <a:pPr eaLnBrk="1" hangingPunct="1">
              <a:buFont typeface="Wingdings" pitchFamily="2" charset="2"/>
              <a:buChar char="ü"/>
            </a:pPr>
            <a:endParaRPr lang="es-CL" sz="1400" dirty="0">
              <a:latin typeface="Verdana" pitchFamily="34" charset="0"/>
            </a:endParaRPr>
          </a:p>
          <a:p>
            <a:pPr eaLnBrk="1" hangingPunct="1"/>
            <a:endParaRPr lang="es-CL" sz="1400" dirty="0">
              <a:latin typeface="Verdana" pitchFamily="34" charset="0"/>
            </a:endParaRPr>
          </a:p>
          <a:p>
            <a:pPr eaLnBrk="1" hangingPunct="1">
              <a:buFont typeface="Wingdings" pitchFamily="2" charset="2"/>
              <a:buChar char="ü"/>
            </a:pPr>
            <a:endParaRPr lang="es-CL" sz="1400" dirty="0">
              <a:latin typeface="Verdana" pitchFamily="34" charset="0"/>
            </a:endParaRPr>
          </a:p>
        </p:txBody>
      </p:sp>
      <p:sp>
        <p:nvSpPr>
          <p:cNvPr id="5" name="3 CuadroTexto"/>
          <p:cNvSpPr txBox="1">
            <a:spLocks noChangeArrowheads="1"/>
          </p:cNvSpPr>
          <p:nvPr/>
        </p:nvSpPr>
        <p:spPr bwMode="auto">
          <a:xfrm>
            <a:off x="569645" y="2968625"/>
            <a:ext cx="81438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ü"/>
            </a:pPr>
            <a:endParaRPr lang="es-CL" sz="1400" dirty="0">
              <a:latin typeface="Verdana" pitchFamily="34" charset="0"/>
            </a:endParaRPr>
          </a:p>
          <a:p>
            <a:pPr eaLnBrk="1" hangingPunct="1">
              <a:buFont typeface="Wingdings" pitchFamily="2" charset="2"/>
              <a:buChar char="ü"/>
            </a:pPr>
            <a:r>
              <a:rPr lang="es-CL" sz="1400" dirty="0">
                <a:latin typeface="Verdana" pitchFamily="34" charset="0"/>
              </a:rPr>
              <a:t> Consta de:  1 cuadernillo, hoja  de Respuestas, cuestionario de antecedentes, Material de Audio, lápiz grafito n°2, Goma de borrar. </a:t>
            </a:r>
          </a:p>
          <a:p>
            <a:pPr eaLnBrk="1" hangingPunct="1">
              <a:buFont typeface="Wingdings" pitchFamily="2" charset="2"/>
              <a:buChar char="ü"/>
            </a:pPr>
            <a:endParaRPr lang="es-CL" sz="1400" dirty="0">
              <a:latin typeface="Verdana" pitchFamily="34" charset="0"/>
            </a:endParaRPr>
          </a:p>
          <a:p>
            <a:pPr eaLnBrk="1" hangingPunct="1">
              <a:buFont typeface="Wingdings" pitchFamily="2" charset="2"/>
              <a:buChar char="ü"/>
            </a:pPr>
            <a:r>
              <a:rPr lang="es-CL" sz="1400" dirty="0">
                <a:latin typeface="Verdana" pitchFamily="34" charset="0"/>
              </a:rPr>
              <a:t> No se descuenta por respuestas malas. Se sugiere contestar la mayor cantidad de preguntas.</a:t>
            </a:r>
          </a:p>
          <a:p>
            <a:pPr eaLnBrk="1" hangingPunct="1"/>
            <a:r>
              <a:rPr lang="es-CL" sz="1400" dirty="0">
                <a:latin typeface="Verdana" pitchFamily="34" charset="0"/>
              </a:rPr>
              <a:t> </a:t>
            </a:r>
          </a:p>
          <a:p>
            <a:pPr eaLnBrk="1" hangingPunct="1">
              <a:buFont typeface="Wingdings" pitchFamily="2" charset="2"/>
              <a:buChar char="ü"/>
            </a:pPr>
            <a:r>
              <a:rPr lang="es-CL" sz="1400" dirty="0">
                <a:latin typeface="Verdana" pitchFamily="34" charset="0"/>
              </a:rPr>
              <a:t> Toda la prueba tiene indicaciones tanto en la grabación como en el cuadernillo. Adicionalmente se dan las instrucciones en el idioma nativo para asegurarnos que puedan dar una buena prueba. </a:t>
            </a:r>
          </a:p>
          <a:p>
            <a:pPr eaLnBrk="1" hangingPunct="1">
              <a:buFont typeface="Wingdings" pitchFamily="2" charset="2"/>
              <a:buChar char="ü"/>
            </a:pPr>
            <a:endParaRPr lang="es-CL" sz="1400" dirty="0">
              <a:latin typeface="Verdana" pitchFamily="34" charset="0"/>
            </a:endParaRPr>
          </a:p>
          <a:p>
            <a:pPr eaLnBrk="1" hangingPunct="1">
              <a:buFont typeface="Wingdings" pitchFamily="2" charset="2"/>
              <a:buChar char="ü"/>
            </a:pPr>
            <a:r>
              <a:rPr lang="es-CL" sz="1400" dirty="0">
                <a:latin typeface="Verdana" pitchFamily="34" charset="0"/>
              </a:rPr>
              <a:t> Se sugiere siempre contestar directamente en el cuadernillo. No hay tiempo para traspasar respuestas. </a:t>
            </a:r>
          </a:p>
          <a:p>
            <a:pPr eaLnBrk="1" hangingPunct="1">
              <a:buFont typeface="Wingdings" pitchFamily="2" charset="2"/>
              <a:buChar char="ü"/>
            </a:pPr>
            <a:endParaRPr lang="es-CL" sz="1400" dirty="0">
              <a:latin typeface="Verdana" pitchFamily="34" charset="0"/>
            </a:endParaRPr>
          </a:p>
        </p:txBody>
      </p:sp>
    </p:spTree>
    <p:extLst>
      <p:ext uri="{BB962C8B-B14F-4D97-AF65-F5344CB8AC3E}">
        <p14:creationId xmlns:p14="http://schemas.microsoft.com/office/powerpoint/2010/main" val="143883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CERTIFICADO</a:t>
            </a:r>
            <a:endParaRPr lang="es-CL" dirty="0"/>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907" y="3037061"/>
            <a:ext cx="30416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348880"/>
            <a:ext cx="3238500"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429250"/>
            <a:ext cx="15430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417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BENEFICIOS</a:t>
            </a:r>
            <a:endParaRPr lang="es-CL" dirty="0"/>
          </a:p>
        </p:txBody>
      </p:sp>
      <p:sp>
        <p:nvSpPr>
          <p:cNvPr id="3" name="3 CuadroTexto"/>
          <p:cNvSpPr txBox="1">
            <a:spLocks noChangeArrowheads="1"/>
          </p:cNvSpPr>
          <p:nvPr/>
        </p:nvSpPr>
        <p:spPr bwMode="auto">
          <a:xfrm>
            <a:off x="524292" y="1393649"/>
            <a:ext cx="8585200" cy="723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eaLnBrk="0" hangingPunct="0">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ü"/>
            </a:pPr>
            <a:r>
              <a:rPr lang="es-CL" sz="1600" dirty="0">
                <a:latin typeface="Verdana" pitchFamily="34" charset="0"/>
              </a:rPr>
              <a:t> Comprender el valor de las Competencias en inglés en el mundo Laboral.</a:t>
            </a:r>
          </a:p>
          <a:p>
            <a:pPr eaLnBrk="1" hangingPunct="1">
              <a:buFont typeface="Wingdings" pitchFamily="2" charset="2"/>
              <a:buChar char="ü"/>
            </a:pPr>
            <a:endParaRPr lang="es-CL" sz="1600" dirty="0">
              <a:latin typeface="Verdana" pitchFamily="34" charset="0"/>
            </a:endParaRPr>
          </a:p>
          <a:p>
            <a:pPr eaLnBrk="1" hangingPunct="1">
              <a:buFont typeface="Wingdings" pitchFamily="2" charset="2"/>
              <a:buChar char="ü"/>
            </a:pPr>
            <a:r>
              <a:rPr lang="es-CL" sz="1600" dirty="0">
                <a:latin typeface="Verdana" pitchFamily="34" charset="0"/>
              </a:rPr>
              <a:t> Importante herramienta de gestión curricular:  Factor diferenciador que permite potenciar la visibilidad de nuestras competencias a través un indicador claro, preciso y concreto. </a:t>
            </a:r>
          </a:p>
          <a:p>
            <a:pPr eaLnBrk="1" hangingPunct="1">
              <a:buFont typeface="Wingdings" pitchFamily="2" charset="2"/>
              <a:buChar char="ü"/>
            </a:pPr>
            <a:endParaRPr lang="es-CL" sz="1600" dirty="0">
              <a:latin typeface="Verdana" pitchFamily="34" charset="0"/>
            </a:endParaRPr>
          </a:p>
          <a:p>
            <a:pPr eaLnBrk="1" hangingPunct="1">
              <a:buFont typeface="Wingdings" pitchFamily="2" charset="2"/>
              <a:buChar char="ü"/>
            </a:pPr>
            <a:r>
              <a:rPr lang="es-CL" sz="1600" dirty="0">
                <a:latin typeface="Verdana" pitchFamily="34" charset="0"/>
              </a:rPr>
              <a:t> Favorece empleabilidad – Nuestra experiencia con nuestros clientes en procesos de selección. Bolsa de Trabajo. </a:t>
            </a:r>
          </a:p>
          <a:p>
            <a:pPr eaLnBrk="1" hangingPunct="1">
              <a:buFont typeface="Wingdings" pitchFamily="2" charset="2"/>
              <a:buChar char="ü"/>
            </a:pPr>
            <a:endParaRPr lang="es-CL" sz="1600" dirty="0">
              <a:latin typeface="Verdana" pitchFamily="34" charset="0"/>
            </a:endParaRPr>
          </a:p>
          <a:p>
            <a:pPr eaLnBrk="1" hangingPunct="1">
              <a:buFont typeface="Wingdings" pitchFamily="2" charset="2"/>
              <a:buChar char="ü"/>
            </a:pPr>
            <a:r>
              <a:rPr lang="es-CL" sz="1600" dirty="0"/>
              <a:t> </a:t>
            </a:r>
            <a:r>
              <a:rPr lang="es-CL" sz="1600" dirty="0">
                <a:latin typeface="Verdana" pitchFamily="34" charset="0"/>
                <a:ea typeface="Verdana" pitchFamily="34" charset="0"/>
                <a:cs typeface="Verdana" pitchFamily="34" charset="0"/>
              </a:rPr>
              <a:t>Punto de partida para iniciar mi capacitación: ¿Dónde estoy? </a:t>
            </a:r>
            <a:endParaRPr lang="es-CL" sz="1600" dirty="0">
              <a:latin typeface="Verdana" pitchFamily="34" charset="0"/>
            </a:endParaRPr>
          </a:p>
          <a:p>
            <a:pPr eaLnBrk="1" hangingPunct="1">
              <a:buFont typeface="Wingdings" pitchFamily="2" charset="2"/>
              <a:buChar char="ü"/>
            </a:pPr>
            <a:endParaRPr lang="es-CL" sz="1600" dirty="0">
              <a:latin typeface="Verdana" pitchFamily="34" charset="0"/>
            </a:endParaRPr>
          </a:p>
          <a:p>
            <a:pPr eaLnBrk="1" hangingPunct="1">
              <a:buFont typeface="Wingdings" pitchFamily="2" charset="2"/>
              <a:buChar char="ü"/>
            </a:pPr>
            <a:r>
              <a:rPr lang="es-CL" sz="1600" dirty="0">
                <a:latin typeface="Verdana" pitchFamily="34" charset="0"/>
                <a:ea typeface="Verdana" pitchFamily="34" charset="0"/>
                <a:cs typeface="Verdana" pitchFamily="34" charset="0"/>
              </a:rPr>
              <a:t> Permite fijar nuevas metas en el proceso de aprendizaje concretas y alcanzables: ¿Para dónde voy?</a:t>
            </a:r>
          </a:p>
          <a:p>
            <a:pPr eaLnBrk="1" hangingPunct="1">
              <a:buFont typeface="Wingdings" pitchFamily="2" charset="2"/>
              <a:buChar char="ü"/>
            </a:pPr>
            <a:endParaRPr lang="es-CL" sz="1600" dirty="0">
              <a:latin typeface="Verdana" pitchFamily="34" charset="0"/>
            </a:endParaRPr>
          </a:p>
          <a:p>
            <a:pPr eaLnBrk="1" hangingPunct="1">
              <a:buFont typeface="Wingdings" pitchFamily="2" charset="2"/>
              <a:buChar char="ü"/>
            </a:pPr>
            <a:r>
              <a:rPr lang="es-CL" sz="1600" dirty="0">
                <a:latin typeface="Verdana" pitchFamily="34" charset="0"/>
                <a:ea typeface="Verdana" pitchFamily="34" charset="0"/>
                <a:cs typeface="Verdana" pitchFamily="34" charset="0"/>
              </a:rPr>
              <a:t> Monitorea el progreso en el proceso de aprendizaje: ¿Cómo voy?</a:t>
            </a:r>
          </a:p>
          <a:p>
            <a:pPr eaLnBrk="1" hangingPunct="1"/>
            <a:endParaRPr lang="es-CL" sz="1600" dirty="0">
              <a:latin typeface="Verdana" pitchFamily="34" charset="0"/>
            </a:endParaRPr>
          </a:p>
          <a:p>
            <a:pPr eaLnBrk="1" hangingPunct="1"/>
            <a:endParaRPr lang="es-CL" sz="1600" dirty="0">
              <a:latin typeface="Verdana" pitchFamily="34" charset="0"/>
            </a:endParaRPr>
          </a:p>
          <a:p>
            <a:pPr eaLnBrk="1" hangingPunct="1">
              <a:buFont typeface="Wingdings" pitchFamily="2" charset="2"/>
              <a:buChar char="ü"/>
            </a:pPr>
            <a:endParaRPr lang="es-CL" sz="1600" dirty="0">
              <a:latin typeface="Verdana" pitchFamily="34" charset="0"/>
            </a:endParaRPr>
          </a:p>
          <a:p>
            <a:pPr eaLnBrk="1" hangingPunct="1"/>
            <a:r>
              <a:rPr lang="es-CL" sz="1600" dirty="0">
                <a:latin typeface="Verdana" pitchFamily="34" charset="0"/>
              </a:rPr>
              <a:t> </a:t>
            </a:r>
          </a:p>
          <a:p>
            <a:pPr eaLnBrk="1" hangingPunct="1">
              <a:buFont typeface="Wingdings" pitchFamily="2" charset="2"/>
              <a:buChar char="ü"/>
            </a:pPr>
            <a:endParaRPr lang="es-CL" sz="1400" dirty="0">
              <a:latin typeface="Verdana" pitchFamily="34" charset="0"/>
            </a:endParaRPr>
          </a:p>
          <a:p>
            <a:pPr eaLnBrk="1" hangingPunct="1"/>
            <a:endParaRPr lang="es-CL" sz="1400" dirty="0">
              <a:latin typeface="Verdana" pitchFamily="34" charset="0"/>
            </a:endParaRPr>
          </a:p>
          <a:p>
            <a:pPr eaLnBrk="1" hangingPunct="1"/>
            <a:r>
              <a:rPr lang="es-CL" sz="1400" dirty="0">
                <a:latin typeface="Verdana" pitchFamily="34" charset="0"/>
              </a:rPr>
              <a:t> </a:t>
            </a:r>
          </a:p>
          <a:p>
            <a:pPr eaLnBrk="1" hangingPunct="1"/>
            <a:endParaRPr lang="es-CL" sz="1400" dirty="0">
              <a:latin typeface="Verdana" pitchFamily="34" charset="0"/>
            </a:endParaRPr>
          </a:p>
          <a:p>
            <a:pPr eaLnBrk="1" hangingPunct="1"/>
            <a:r>
              <a:rPr lang="es-CL" sz="1400" dirty="0">
                <a:latin typeface="Verdana" pitchFamily="34" charset="0"/>
              </a:rPr>
              <a:t> </a:t>
            </a:r>
            <a:endParaRPr lang="es-CL" sz="1400" dirty="0"/>
          </a:p>
          <a:p>
            <a:pPr eaLnBrk="1" hangingPunct="1">
              <a:buFont typeface="Wingdings" pitchFamily="2" charset="2"/>
              <a:buChar char="ü"/>
            </a:pPr>
            <a:endParaRPr lang="es-CL" sz="1400" dirty="0"/>
          </a:p>
          <a:p>
            <a:pPr eaLnBrk="1" hangingPunct="1"/>
            <a:endParaRPr lang="es-CL" sz="1400" dirty="0">
              <a:latin typeface="Verdana" pitchFamily="34" charset="0"/>
            </a:endParaRPr>
          </a:p>
          <a:p>
            <a:pPr lvl="4" eaLnBrk="1" hangingPunct="1"/>
            <a:r>
              <a:rPr lang="es-CL" sz="1400" dirty="0">
                <a:latin typeface="Verdana" pitchFamily="34" charset="0"/>
              </a:rPr>
              <a:t>  </a:t>
            </a:r>
          </a:p>
          <a:p>
            <a:pPr lvl="2" eaLnBrk="1" hangingPunct="1">
              <a:buFont typeface="Wingdings" pitchFamily="2" charset="2"/>
              <a:buChar char="q"/>
            </a:pPr>
            <a:endParaRPr lang="es-CL" sz="1600" dirty="0"/>
          </a:p>
          <a:p>
            <a:pPr eaLnBrk="1" hangingPunct="1">
              <a:buFont typeface="Wingdings" pitchFamily="2" charset="2"/>
              <a:buChar char="ü"/>
            </a:pPr>
            <a:endParaRPr lang="es-CL" sz="1600" dirty="0">
              <a:latin typeface="Verdana" pitchFamily="34" charset="0"/>
            </a:endParaRPr>
          </a:p>
        </p:txBody>
      </p:sp>
    </p:spTree>
    <p:extLst>
      <p:ext uri="{BB962C8B-B14F-4D97-AF65-F5344CB8AC3E}">
        <p14:creationId xmlns:p14="http://schemas.microsoft.com/office/powerpoint/2010/main" val="2941900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CL" dirty="0" smtClean="0"/>
              <a:t>El </a:t>
            </a:r>
            <a:r>
              <a:rPr lang="es-CL" b="1" dirty="0" smtClean="0"/>
              <a:t>Test of English </a:t>
            </a:r>
            <a:r>
              <a:rPr lang="es-CL" b="1" dirty="0" err="1" smtClean="0"/>
              <a:t>for</a:t>
            </a:r>
            <a:r>
              <a:rPr lang="es-CL" b="1" dirty="0" smtClean="0"/>
              <a:t> International </a:t>
            </a:r>
            <a:r>
              <a:rPr lang="es-CL" b="1" dirty="0" err="1" smtClean="0"/>
              <a:t>Communication</a:t>
            </a:r>
            <a:r>
              <a:rPr lang="es-CL" dirty="0" smtClean="0"/>
              <a:t> (TOEIC) es un examen de Inglés profesional para personas que no tienen el </a:t>
            </a:r>
            <a:r>
              <a:rPr lang="es-CL" dirty="0" smtClean="0">
                <a:hlinkClick r:id="rId2" tooltip="Idioma inglés"/>
              </a:rPr>
              <a:t>inglés</a:t>
            </a:r>
            <a:r>
              <a:rPr lang="es-CL" dirty="0" smtClean="0"/>
              <a:t> como </a:t>
            </a:r>
            <a:r>
              <a:rPr lang="es-CL" dirty="0" smtClean="0">
                <a:hlinkClick r:id="rId3" tooltip="Lengua materna"/>
              </a:rPr>
              <a:t>lengua materna</a:t>
            </a:r>
            <a:r>
              <a:rPr lang="es-CL" dirty="0" smtClean="0"/>
              <a:t>. Mide las capacidades y competencias de los trabajadores en su entorno de laboral.</a:t>
            </a:r>
            <a:endParaRPr lang="es-CL" dirty="0"/>
          </a:p>
        </p:txBody>
      </p:sp>
      <p:sp>
        <p:nvSpPr>
          <p:cNvPr id="2" name="1 Título"/>
          <p:cNvSpPr>
            <a:spLocks noGrp="1"/>
          </p:cNvSpPr>
          <p:nvPr>
            <p:ph type="title"/>
          </p:nvPr>
        </p:nvSpPr>
        <p:spPr/>
        <p:txBody>
          <a:bodyPr/>
          <a:lstStyle/>
          <a:p>
            <a:r>
              <a:rPr lang="es-CL" dirty="0" smtClean="0"/>
              <a:t>¿Qué es TOEIC?</a:t>
            </a:r>
            <a:endParaRPr lang="es-CL"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4653136"/>
            <a:ext cx="2015636" cy="201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643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CL" dirty="0" smtClean="0"/>
              <a:t>Está diseñado para evaluar los conocimientos de inglés en un entorno profesional. Al igual que el </a:t>
            </a:r>
            <a:r>
              <a:rPr lang="es-CL" dirty="0" smtClean="0">
                <a:hlinkClick r:id="rId2" tooltip="TOEFL"/>
              </a:rPr>
              <a:t>TOEFL</a:t>
            </a:r>
            <a:r>
              <a:rPr lang="es-CL" dirty="0" smtClean="0"/>
              <a:t>, este examen lo realiza </a:t>
            </a:r>
            <a:r>
              <a:rPr lang="es-CL" dirty="0" smtClean="0">
                <a:hlinkClick r:id="rId3" tooltip="Educational Testing Service (aún no redactado)"/>
              </a:rPr>
              <a:t>ETS</a:t>
            </a:r>
            <a:r>
              <a:rPr lang="es-CL" dirty="0" smtClean="0"/>
              <a:t> (</a:t>
            </a:r>
            <a:r>
              <a:rPr lang="es-CL" dirty="0" err="1" smtClean="0"/>
              <a:t>Educational</a:t>
            </a:r>
            <a:r>
              <a:rPr lang="es-CL" dirty="0" smtClean="0"/>
              <a:t> </a:t>
            </a:r>
            <a:r>
              <a:rPr lang="es-CL" dirty="0" err="1" smtClean="0"/>
              <a:t>Testing</a:t>
            </a:r>
            <a:r>
              <a:rPr lang="es-CL" dirty="0" smtClean="0"/>
              <a:t> </a:t>
            </a:r>
            <a:r>
              <a:rPr lang="es-CL" dirty="0" err="1" smtClean="0"/>
              <a:t>Service</a:t>
            </a:r>
            <a:r>
              <a:rPr lang="es-CL" dirty="0" smtClean="0"/>
              <a:t>), una empresa norteamericana con sede en </a:t>
            </a:r>
            <a:r>
              <a:rPr lang="es-CL" dirty="0" smtClean="0"/>
              <a:t>Princeton (</a:t>
            </a:r>
            <a:r>
              <a:rPr lang="es-CL" dirty="0" smtClean="0"/>
              <a:t>New Jersey).</a:t>
            </a:r>
          </a:p>
          <a:p>
            <a:r>
              <a:rPr lang="es-CL" dirty="0" smtClean="0"/>
              <a:t>A nivel mundial cada año realizan TOEIC 5,5 millones de personas, siendo el test de medición de Inglés profesional más empleado en el mundo.</a:t>
            </a:r>
          </a:p>
          <a:p>
            <a:endParaRPr lang="es-CL" dirty="0"/>
          </a:p>
        </p:txBody>
      </p:sp>
      <p:sp>
        <p:nvSpPr>
          <p:cNvPr id="2" name="1 Título"/>
          <p:cNvSpPr>
            <a:spLocks noGrp="1"/>
          </p:cNvSpPr>
          <p:nvPr>
            <p:ph type="title"/>
          </p:nvPr>
        </p:nvSpPr>
        <p:spPr/>
        <p:txBody>
          <a:bodyPr/>
          <a:lstStyle/>
          <a:p>
            <a:r>
              <a:rPr lang="es-CL" dirty="0"/>
              <a:t>¿Qué es TOEIC?</a:t>
            </a:r>
            <a:endParaRPr lang="es-CL" dirty="0"/>
          </a:p>
        </p:txBody>
      </p:sp>
    </p:spTree>
    <p:extLst>
      <p:ext uri="{BB962C8B-B14F-4D97-AF65-F5344CB8AC3E}">
        <p14:creationId xmlns:p14="http://schemas.microsoft.com/office/powerpoint/2010/main" val="1827190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r>
              <a:rPr lang="en-US" dirty="0" err="1" smtClean="0"/>
              <a:t>Es</a:t>
            </a:r>
            <a:r>
              <a:rPr lang="en-US" dirty="0" smtClean="0"/>
              <a:t> </a:t>
            </a:r>
            <a:r>
              <a:rPr lang="en-US" dirty="0" err="1" smtClean="0"/>
              <a:t>una</a:t>
            </a:r>
            <a:r>
              <a:rPr lang="en-US" dirty="0" smtClean="0"/>
              <a:t> </a:t>
            </a:r>
            <a:r>
              <a:rPr lang="en-US" dirty="0" err="1" smtClean="0"/>
              <a:t>versión</a:t>
            </a:r>
            <a:r>
              <a:rPr lang="en-US" dirty="0" smtClean="0"/>
              <a:t> </a:t>
            </a:r>
            <a:r>
              <a:rPr lang="en-US" dirty="0" err="1" smtClean="0"/>
              <a:t>simplificada</a:t>
            </a:r>
            <a:r>
              <a:rPr lang="en-US" dirty="0" smtClean="0"/>
              <a:t> de TOEIC  </a:t>
            </a:r>
            <a:r>
              <a:rPr lang="en-US" dirty="0" err="1" smtClean="0"/>
              <a:t>que</a:t>
            </a:r>
            <a:r>
              <a:rPr lang="en-US" dirty="0" smtClean="0"/>
              <a:t> </a:t>
            </a:r>
            <a:r>
              <a:rPr lang="en-US" dirty="0" err="1" smtClean="0"/>
              <a:t>apunta</a:t>
            </a:r>
            <a:r>
              <a:rPr lang="en-US" dirty="0" smtClean="0"/>
              <a:t> a un </a:t>
            </a:r>
            <a:r>
              <a:rPr lang="en-US" dirty="0" err="1" smtClean="0"/>
              <a:t>inglés</a:t>
            </a:r>
            <a:r>
              <a:rPr lang="en-US" dirty="0" smtClean="0"/>
              <a:t> </a:t>
            </a:r>
            <a:r>
              <a:rPr lang="en-US" dirty="0" err="1" smtClean="0"/>
              <a:t>básico</a:t>
            </a:r>
            <a:r>
              <a:rPr lang="en-US" dirty="0" smtClean="0"/>
              <a:t> en </a:t>
            </a:r>
            <a:r>
              <a:rPr lang="en-US" dirty="0" err="1" smtClean="0"/>
              <a:t>intermedio</a:t>
            </a:r>
            <a:r>
              <a:rPr lang="en-US" dirty="0" smtClean="0"/>
              <a:t> y </a:t>
            </a:r>
            <a:r>
              <a:rPr lang="en-US" dirty="0" err="1" smtClean="0"/>
              <a:t>consiste</a:t>
            </a:r>
            <a:r>
              <a:rPr lang="en-US" dirty="0" smtClean="0"/>
              <a:t> en 100 </a:t>
            </a:r>
            <a:r>
              <a:rPr lang="en-US" dirty="0" err="1" smtClean="0"/>
              <a:t>preguntas</a:t>
            </a:r>
            <a:r>
              <a:rPr lang="en-US" dirty="0" smtClean="0"/>
              <a:t> de </a:t>
            </a:r>
            <a:r>
              <a:rPr lang="en-US" dirty="0" err="1" smtClean="0"/>
              <a:t>selección</a:t>
            </a:r>
            <a:r>
              <a:rPr lang="en-US" dirty="0" smtClean="0"/>
              <a:t> </a:t>
            </a:r>
            <a:r>
              <a:rPr lang="en-US" dirty="0" err="1" smtClean="0"/>
              <a:t>múltiple</a:t>
            </a:r>
            <a:r>
              <a:rPr lang="en-US" dirty="0"/>
              <a:t> </a:t>
            </a:r>
            <a:r>
              <a:rPr lang="en-US" dirty="0" smtClean="0"/>
              <a:t>con un </a:t>
            </a:r>
            <a:r>
              <a:rPr lang="en-US" dirty="0" err="1" smtClean="0"/>
              <a:t>puntaje</a:t>
            </a:r>
            <a:r>
              <a:rPr lang="en-US" dirty="0" smtClean="0"/>
              <a:t> </a:t>
            </a:r>
            <a:r>
              <a:rPr lang="en-US" dirty="0" err="1" smtClean="0"/>
              <a:t>máximo</a:t>
            </a:r>
            <a:r>
              <a:rPr lang="en-US" dirty="0" smtClean="0"/>
              <a:t> de 180 </a:t>
            </a:r>
            <a:r>
              <a:rPr lang="en-US" dirty="0" err="1" smtClean="0"/>
              <a:t>puntos</a:t>
            </a:r>
            <a:endParaRPr lang="en-US" dirty="0" smtClean="0"/>
          </a:p>
          <a:p>
            <a:pPr marL="0" indent="0">
              <a:buNone/>
            </a:pPr>
            <a:r>
              <a:rPr lang="en-US" dirty="0" smtClean="0"/>
              <a:t> </a:t>
            </a:r>
          </a:p>
          <a:p>
            <a:pPr marL="0" indent="0">
              <a:buNone/>
            </a:pPr>
            <a:r>
              <a:rPr lang="en-US" dirty="0" smtClean="0"/>
              <a:t>El TOEIC Bridge se </a:t>
            </a:r>
            <a:r>
              <a:rPr lang="en-US" dirty="0" err="1" smtClean="0"/>
              <a:t>utilizó</a:t>
            </a:r>
            <a:r>
              <a:rPr lang="en-US" dirty="0" smtClean="0"/>
              <a:t> en Chile </a:t>
            </a:r>
            <a:r>
              <a:rPr lang="en-US" dirty="0" err="1" smtClean="0"/>
              <a:t>como</a:t>
            </a:r>
            <a:r>
              <a:rPr lang="en-US" dirty="0" smtClean="0"/>
              <a:t> parte del SIMCE 2011.</a:t>
            </a:r>
            <a:endParaRPr lang="es-CL" dirty="0"/>
          </a:p>
        </p:txBody>
      </p:sp>
      <p:sp>
        <p:nvSpPr>
          <p:cNvPr id="2" name="1 Título"/>
          <p:cNvSpPr>
            <a:spLocks noGrp="1"/>
          </p:cNvSpPr>
          <p:nvPr>
            <p:ph type="title"/>
          </p:nvPr>
        </p:nvSpPr>
        <p:spPr/>
        <p:txBody>
          <a:bodyPr/>
          <a:lstStyle/>
          <a:p>
            <a:r>
              <a:rPr lang="es-CL" dirty="0" smtClean="0"/>
              <a:t>¿Qué es TOEIC BRIDGE?</a:t>
            </a:r>
            <a:endParaRPr lang="es-CL" dirty="0"/>
          </a:p>
        </p:txBody>
      </p:sp>
    </p:spTree>
    <p:extLst>
      <p:ext uri="{BB962C8B-B14F-4D97-AF65-F5344CB8AC3E}">
        <p14:creationId xmlns:p14="http://schemas.microsoft.com/office/powerpoint/2010/main" val="1203091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p:txBody>
          <a:bodyPr/>
          <a:lstStyle/>
          <a:p>
            <a:pPr marL="0" indent="0" algn="just">
              <a:buNone/>
            </a:pPr>
            <a:r>
              <a:rPr lang="es-CL" dirty="0" smtClean="0"/>
              <a:t>Uno de los objetivos del Programa de Inglés de DUOC UC es certificar que sus alumnos poseen un nivel del idioma inglés adecuado para desenvolverse en el mundo laboral en Chile y el extranjero</a:t>
            </a:r>
          </a:p>
          <a:p>
            <a:pPr marL="0" indent="0" algn="just">
              <a:buNone/>
            </a:pPr>
            <a:r>
              <a:rPr lang="es-CL" dirty="0" smtClean="0"/>
              <a:t>.</a:t>
            </a:r>
          </a:p>
          <a:p>
            <a:pPr marL="0" indent="0" algn="just">
              <a:buNone/>
            </a:pPr>
            <a:r>
              <a:rPr lang="es-CL" b="1" dirty="0" smtClean="0"/>
              <a:t>TOEIC </a:t>
            </a:r>
            <a:r>
              <a:rPr lang="es-CL" dirty="0" smtClean="0"/>
              <a:t>y</a:t>
            </a:r>
            <a:r>
              <a:rPr lang="es-CL" b="1" dirty="0" smtClean="0"/>
              <a:t> TOEIC Bridge</a:t>
            </a:r>
            <a:r>
              <a:rPr lang="es-CL" dirty="0" smtClean="0"/>
              <a:t> son una forma auténtica de hacerlo pues son exámenes con estándares y validación  internacionales.</a:t>
            </a:r>
            <a:endParaRPr lang="es-CL" dirty="0"/>
          </a:p>
        </p:txBody>
      </p:sp>
      <p:sp>
        <p:nvSpPr>
          <p:cNvPr id="2" name="1 Título"/>
          <p:cNvSpPr>
            <a:spLocks noGrp="1"/>
          </p:cNvSpPr>
          <p:nvPr>
            <p:ph type="title"/>
          </p:nvPr>
        </p:nvSpPr>
        <p:spPr/>
        <p:txBody>
          <a:bodyPr/>
          <a:lstStyle/>
          <a:p>
            <a:r>
              <a:rPr lang="es-CL" dirty="0" smtClean="0"/>
              <a:t>¿Por qué TOEIC Bridge?</a:t>
            </a:r>
            <a:endParaRPr lang="es-CL" dirty="0"/>
          </a:p>
        </p:txBody>
      </p:sp>
    </p:spTree>
    <p:extLst>
      <p:ext uri="{BB962C8B-B14F-4D97-AF65-F5344CB8AC3E}">
        <p14:creationId xmlns:p14="http://schemas.microsoft.com/office/powerpoint/2010/main" val="112207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9 Grupo"/>
          <p:cNvGrpSpPr>
            <a:grpSpLocks/>
          </p:cNvGrpSpPr>
          <p:nvPr/>
        </p:nvGrpSpPr>
        <p:grpSpPr bwMode="auto">
          <a:xfrm>
            <a:off x="755576" y="2228548"/>
            <a:ext cx="5904656" cy="4112231"/>
            <a:chOff x="2428860" y="3643314"/>
            <a:chExt cx="4500537" cy="3417374"/>
          </a:xfrm>
          <a:noFill/>
        </p:grpSpPr>
        <p:sp>
          <p:nvSpPr>
            <p:cNvPr id="5" name="3 CuadroTexto"/>
            <p:cNvSpPr txBox="1">
              <a:spLocks noChangeArrowheads="1"/>
            </p:cNvSpPr>
            <p:nvPr/>
          </p:nvSpPr>
          <p:spPr bwMode="auto">
            <a:xfrm>
              <a:off x="2428860" y="3779823"/>
              <a:ext cx="2357438" cy="1230106"/>
            </a:xfrm>
            <a:prstGeom prst="rect">
              <a:avLst/>
            </a:prstGeom>
            <a:grpFill/>
            <a:ln w="9525">
              <a:solidFill>
                <a:schemeClr val="tx1"/>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L" dirty="0">
                  <a:latin typeface="Verdana" pitchFamily="34" charset="0"/>
                </a:rPr>
                <a:t>Competencias relacionadas con la comunicación oral  &amp; auditiva</a:t>
              </a:r>
            </a:p>
          </p:txBody>
        </p:sp>
        <p:sp>
          <p:nvSpPr>
            <p:cNvPr id="6" name="3 CuadroTexto"/>
            <p:cNvSpPr txBox="1">
              <a:spLocks noChangeArrowheads="1"/>
            </p:cNvSpPr>
            <p:nvPr/>
          </p:nvSpPr>
          <p:spPr bwMode="auto">
            <a:xfrm>
              <a:off x="2428860" y="5546711"/>
              <a:ext cx="2357438" cy="1513977"/>
            </a:xfrm>
            <a:prstGeom prst="rect">
              <a:avLst/>
            </a:prstGeom>
            <a:grpFill/>
            <a:ln w="9525">
              <a:solidFill>
                <a:schemeClr val="tx1"/>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L">
                  <a:latin typeface="Verdana" pitchFamily="34" charset="0"/>
                </a:rPr>
                <a:t>Competencias relacionadas con la lecto – escritura</a:t>
              </a:r>
            </a:p>
            <a:p>
              <a:pPr eaLnBrk="1" hangingPunct="1"/>
              <a:endParaRPr lang="es-CL">
                <a:latin typeface="Verdana" pitchFamily="34" charset="0"/>
              </a:endParaRPr>
            </a:p>
          </p:txBody>
        </p:sp>
        <p:cxnSp>
          <p:nvCxnSpPr>
            <p:cNvPr id="7" name="19 Conector recto de flecha"/>
            <p:cNvCxnSpPr>
              <a:cxnSpLocks noChangeShapeType="1"/>
            </p:cNvCxnSpPr>
            <p:nvPr/>
          </p:nvCxnSpPr>
          <p:spPr bwMode="auto">
            <a:xfrm flipV="1">
              <a:off x="4786262" y="3857627"/>
              <a:ext cx="714375" cy="357187"/>
            </a:xfrm>
            <a:prstGeom prst="straightConnector1">
              <a:avLst/>
            </a:prstGeom>
            <a:grpFill/>
            <a:ln w="12700" algn="ctr">
              <a:solidFill>
                <a:schemeClr val="tx1"/>
              </a:solidFill>
              <a:round/>
              <a:headEnd/>
              <a:tailEnd type="arrow" w="med" len="med"/>
            </a:ln>
            <a:extLst/>
          </p:spPr>
        </p:cxnSp>
        <p:cxnSp>
          <p:nvCxnSpPr>
            <p:cNvPr id="8" name="22 Conector recto de flecha"/>
            <p:cNvCxnSpPr>
              <a:cxnSpLocks noChangeShapeType="1"/>
            </p:cNvCxnSpPr>
            <p:nvPr/>
          </p:nvCxnSpPr>
          <p:spPr bwMode="auto">
            <a:xfrm>
              <a:off x="4786262" y="4214814"/>
              <a:ext cx="642938" cy="500063"/>
            </a:xfrm>
            <a:prstGeom prst="straightConnector1">
              <a:avLst/>
            </a:prstGeom>
            <a:grpFill/>
            <a:ln w="12700" algn="ctr">
              <a:solidFill>
                <a:schemeClr val="tx1"/>
              </a:solidFill>
              <a:round/>
              <a:headEnd/>
              <a:tailEnd type="arrow" w="med" len="med"/>
            </a:ln>
            <a:extLst/>
          </p:spPr>
        </p:cxnSp>
        <p:sp>
          <p:nvSpPr>
            <p:cNvPr id="9" name="3 CuadroTexto"/>
            <p:cNvSpPr txBox="1">
              <a:spLocks noChangeArrowheads="1"/>
            </p:cNvSpPr>
            <p:nvPr/>
          </p:nvSpPr>
          <p:spPr bwMode="auto">
            <a:xfrm>
              <a:off x="5643512" y="3643314"/>
              <a:ext cx="1285875" cy="662365"/>
            </a:xfrm>
            <a:prstGeom prst="rect">
              <a:avLst/>
            </a:prstGeom>
            <a:grpFill/>
            <a:ln w="9525">
              <a:solidFill>
                <a:schemeClr val="tx1"/>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L">
                  <a:latin typeface="Verdana" pitchFamily="34" charset="0"/>
                </a:rPr>
                <a:t>ESCUCHAR</a:t>
              </a:r>
            </a:p>
          </p:txBody>
        </p:sp>
        <p:sp>
          <p:nvSpPr>
            <p:cNvPr id="10" name="3 CuadroTexto"/>
            <p:cNvSpPr txBox="1">
              <a:spLocks noChangeArrowheads="1"/>
            </p:cNvSpPr>
            <p:nvPr/>
          </p:nvSpPr>
          <p:spPr bwMode="auto">
            <a:xfrm>
              <a:off x="5643512" y="4621214"/>
              <a:ext cx="1285875" cy="378494"/>
            </a:xfrm>
            <a:prstGeom prst="rect">
              <a:avLst/>
            </a:prstGeom>
            <a:grpFill/>
            <a:ln w="9525">
              <a:solidFill>
                <a:schemeClr val="tx1"/>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L">
                  <a:latin typeface="Verdana" pitchFamily="34" charset="0"/>
                </a:rPr>
                <a:t>HABLAR</a:t>
              </a:r>
            </a:p>
          </p:txBody>
        </p:sp>
        <p:cxnSp>
          <p:nvCxnSpPr>
            <p:cNvPr id="11" name="30 Conector recto de flecha"/>
            <p:cNvCxnSpPr>
              <a:cxnSpLocks noChangeShapeType="1"/>
            </p:cNvCxnSpPr>
            <p:nvPr/>
          </p:nvCxnSpPr>
          <p:spPr bwMode="auto">
            <a:xfrm flipV="1">
              <a:off x="4857715" y="5572127"/>
              <a:ext cx="714375" cy="357187"/>
            </a:xfrm>
            <a:prstGeom prst="straightConnector1">
              <a:avLst/>
            </a:prstGeom>
            <a:grpFill/>
            <a:ln w="12700" algn="ctr">
              <a:solidFill>
                <a:schemeClr val="tx1"/>
              </a:solidFill>
              <a:round/>
              <a:headEnd/>
              <a:tailEnd type="arrow" w="med" len="med"/>
            </a:ln>
            <a:extLst/>
          </p:spPr>
        </p:cxnSp>
        <p:cxnSp>
          <p:nvCxnSpPr>
            <p:cNvPr id="12" name="31 Conector recto de flecha"/>
            <p:cNvCxnSpPr>
              <a:cxnSpLocks noChangeShapeType="1"/>
            </p:cNvCxnSpPr>
            <p:nvPr/>
          </p:nvCxnSpPr>
          <p:spPr bwMode="auto">
            <a:xfrm>
              <a:off x="4857735" y="5929314"/>
              <a:ext cx="642938" cy="500063"/>
            </a:xfrm>
            <a:prstGeom prst="straightConnector1">
              <a:avLst/>
            </a:prstGeom>
            <a:grpFill/>
            <a:ln w="12700" algn="ctr">
              <a:solidFill>
                <a:schemeClr val="tx1"/>
              </a:solidFill>
              <a:round/>
              <a:headEnd/>
              <a:tailEnd type="arrow" w="med" len="med"/>
            </a:ln>
            <a:extLst/>
          </p:spPr>
        </p:cxnSp>
        <p:sp>
          <p:nvSpPr>
            <p:cNvPr id="13" name="3 CuadroTexto"/>
            <p:cNvSpPr txBox="1">
              <a:spLocks noChangeArrowheads="1"/>
            </p:cNvSpPr>
            <p:nvPr/>
          </p:nvSpPr>
          <p:spPr bwMode="auto">
            <a:xfrm>
              <a:off x="5643522" y="5357814"/>
              <a:ext cx="1285875" cy="378494"/>
            </a:xfrm>
            <a:prstGeom prst="rect">
              <a:avLst/>
            </a:prstGeom>
            <a:grpFill/>
            <a:ln w="9525">
              <a:solidFill>
                <a:schemeClr val="tx1"/>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L">
                  <a:latin typeface="Verdana" pitchFamily="34" charset="0"/>
                </a:rPr>
                <a:t>LEER</a:t>
              </a:r>
            </a:p>
          </p:txBody>
        </p:sp>
        <p:sp>
          <p:nvSpPr>
            <p:cNvPr id="14" name="3 CuadroTexto"/>
            <p:cNvSpPr txBox="1">
              <a:spLocks noChangeArrowheads="1"/>
            </p:cNvSpPr>
            <p:nvPr/>
          </p:nvSpPr>
          <p:spPr bwMode="auto">
            <a:xfrm>
              <a:off x="5643522" y="6286502"/>
              <a:ext cx="1285875" cy="662365"/>
            </a:xfrm>
            <a:prstGeom prst="rect">
              <a:avLst/>
            </a:prstGeom>
            <a:grpFill/>
            <a:ln w="9525">
              <a:solidFill>
                <a:schemeClr val="tx1"/>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L">
                  <a:latin typeface="Verdana" pitchFamily="34" charset="0"/>
                </a:rPr>
                <a:t>ESCRIBIR</a:t>
              </a: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135398"/>
            <a:ext cx="1719017" cy="22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Título"/>
          <p:cNvSpPr>
            <a:spLocks noGrp="1"/>
          </p:cNvSpPr>
          <p:nvPr>
            <p:ph type="title"/>
          </p:nvPr>
        </p:nvSpPr>
        <p:spPr/>
        <p:txBody>
          <a:bodyPr/>
          <a:lstStyle/>
          <a:p>
            <a:r>
              <a:rPr lang="es-CL" dirty="0" smtClean="0"/>
              <a:t>¿Qué mide el TOEIC Bridge?</a:t>
            </a:r>
            <a:endParaRPr lang="es-CL" dirty="0"/>
          </a:p>
        </p:txBody>
      </p:sp>
    </p:spTree>
    <p:extLst>
      <p:ext uri="{BB962C8B-B14F-4D97-AF65-F5344CB8AC3E}">
        <p14:creationId xmlns:p14="http://schemas.microsoft.com/office/powerpoint/2010/main" val="1159725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TIEMPO</a:t>
            </a:r>
            <a:endParaRPr lang="es-CL" dirty="0"/>
          </a:p>
        </p:txBody>
      </p:sp>
      <p:sp>
        <p:nvSpPr>
          <p:cNvPr id="3" name="3 CuadroTexto"/>
          <p:cNvSpPr txBox="1">
            <a:spLocks noChangeArrowheads="1"/>
          </p:cNvSpPr>
          <p:nvPr/>
        </p:nvSpPr>
        <p:spPr bwMode="auto">
          <a:xfrm>
            <a:off x="2500312" y="2261015"/>
            <a:ext cx="4214813"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 typeface="Wingdings" pitchFamily="2" charset="2"/>
              <a:buChar char="ü"/>
            </a:pPr>
            <a:r>
              <a:rPr lang="es-CL" sz="1400">
                <a:latin typeface="Verdana" pitchFamily="34" charset="0"/>
              </a:rPr>
              <a:t>Datos Personales </a:t>
            </a:r>
            <a:r>
              <a:rPr lang="es-CL" sz="1600">
                <a:latin typeface="Verdana" pitchFamily="34" charset="0"/>
              </a:rPr>
              <a:t> </a:t>
            </a:r>
            <a:endParaRPr lang="es-CL" sz="1400">
              <a:latin typeface="Verdana" pitchFamily="34" charset="0"/>
            </a:endParaRPr>
          </a:p>
        </p:txBody>
      </p:sp>
      <p:sp>
        <p:nvSpPr>
          <p:cNvPr id="4" name="3 CuadroTexto"/>
          <p:cNvSpPr txBox="1">
            <a:spLocks noChangeArrowheads="1"/>
          </p:cNvSpPr>
          <p:nvPr/>
        </p:nvSpPr>
        <p:spPr bwMode="auto">
          <a:xfrm>
            <a:off x="2500312" y="3099215"/>
            <a:ext cx="4214813" cy="80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 typeface="Wingdings" pitchFamily="2" charset="2"/>
              <a:buChar char="ü"/>
            </a:pPr>
            <a:endParaRPr lang="es-CL" sz="1600">
              <a:latin typeface="Verdana" pitchFamily="34" charset="0"/>
            </a:endParaRPr>
          </a:p>
          <a:p>
            <a:pPr algn="ctr" eaLnBrk="1" hangingPunct="1">
              <a:buFont typeface="Wingdings" pitchFamily="2" charset="2"/>
              <a:buChar char="ü"/>
            </a:pPr>
            <a:r>
              <a:rPr lang="es-CL" sz="1600">
                <a:latin typeface="Verdana" pitchFamily="34" charset="0"/>
              </a:rPr>
              <a:t>  </a:t>
            </a:r>
            <a:r>
              <a:rPr lang="es-CL" sz="1400">
                <a:latin typeface="Verdana" pitchFamily="34" charset="0"/>
              </a:rPr>
              <a:t>Desarrollo de sección Auditiva</a:t>
            </a:r>
          </a:p>
          <a:p>
            <a:pPr algn="ctr" eaLnBrk="1" hangingPunct="1">
              <a:buFont typeface="Wingdings" pitchFamily="2" charset="2"/>
              <a:buChar char="ü"/>
            </a:pPr>
            <a:endParaRPr lang="es-CL" sz="1400">
              <a:latin typeface="Verdana" pitchFamily="34" charset="0"/>
            </a:endParaRPr>
          </a:p>
        </p:txBody>
      </p:sp>
      <p:sp>
        <p:nvSpPr>
          <p:cNvPr id="5" name="3 CuadroTexto"/>
          <p:cNvSpPr txBox="1">
            <a:spLocks noChangeArrowheads="1"/>
          </p:cNvSpPr>
          <p:nvPr/>
        </p:nvSpPr>
        <p:spPr bwMode="auto">
          <a:xfrm>
            <a:off x="2500312" y="4361277"/>
            <a:ext cx="4214813"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 typeface="Wingdings" pitchFamily="2" charset="2"/>
              <a:buChar char="ü"/>
            </a:pPr>
            <a:endParaRPr lang="es-CL" sz="1400">
              <a:latin typeface="Verdana" pitchFamily="34" charset="0"/>
            </a:endParaRPr>
          </a:p>
          <a:p>
            <a:pPr algn="ctr" eaLnBrk="1" hangingPunct="1">
              <a:buFont typeface="Wingdings" pitchFamily="2" charset="2"/>
              <a:buChar char="ü"/>
            </a:pPr>
            <a:r>
              <a:rPr lang="es-CL" sz="1400">
                <a:latin typeface="Verdana" pitchFamily="34" charset="0"/>
              </a:rPr>
              <a:t>  Desarrollo de Sección Escrita</a:t>
            </a:r>
          </a:p>
          <a:p>
            <a:pPr eaLnBrk="1" hangingPunct="1">
              <a:buFont typeface="Wingdings" pitchFamily="2" charset="2"/>
              <a:buChar char="ü"/>
            </a:pPr>
            <a:endParaRPr lang="es-CL" sz="1400">
              <a:latin typeface="Verdana" pitchFamily="34" charset="0"/>
            </a:endParaRPr>
          </a:p>
        </p:txBody>
      </p:sp>
      <p:sp>
        <p:nvSpPr>
          <p:cNvPr id="6" name="3 CuadroTexto"/>
          <p:cNvSpPr txBox="1">
            <a:spLocks noChangeArrowheads="1"/>
          </p:cNvSpPr>
          <p:nvPr/>
        </p:nvSpPr>
        <p:spPr bwMode="auto">
          <a:xfrm>
            <a:off x="2500312" y="3975515"/>
            <a:ext cx="4214813"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 typeface="Wingdings" pitchFamily="2" charset="2"/>
              <a:buChar char="ü"/>
            </a:pPr>
            <a:r>
              <a:rPr lang="es-CL" sz="1600">
                <a:latin typeface="Verdana" pitchFamily="34" charset="0"/>
              </a:rPr>
              <a:t>  </a:t>
            </a:r>
            <a:r>
              <a:rPr lang="es-CL" sz="1400">
                <a:latin typeface="Verdana" pitchFamily="34" charset="0"/>
              </a:rPr>
              <a:t>Instrucciones de sección Escrita</a:t>
            </a:r>
          </a:p>
        </p:txBody>
      </p:sp>
      <p:sp>
        <p:nvSpPr>
          <p:cNvPr id="7" name="3 CuadroTexto"/>
          <p:cNvSpPr txBox="1">
            <a:spLocks noChangeArrowheads="1"/>
          </p:cNvSpPr>
          <p:nvPr/>
        </p:nvSpPr>
        <p:spPr bwMode="auto">
          <a:xfrm>
            <a:off x="2500312" y="2670590"/>
            <a:ext cx="4214813"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 typeface="Wingdings" pitchFamily="2" charset="2"/>
              <a:buChar char="ü"/>
            </a:pPr>
            <a:r>
              <a:rPr lang="es-CL" sz="1600">
                <a:latin typeface="Verdana" pitchFamily="34" charset="0"/>
              </a:rPr>
              <a:t>  </a:t>
            </a:r>
            <a:r>
              <a:rPr lang="es-CL" sz="1400">
                <a:latin typeface="Verdana" pitchFamily="34" charset="0"/>
              </a:rPr>
              <a:t>Instrucciones de sección Auditiva </a:t>
            </a:r>
            <a:r>
              <a:rPr lang="es-CL" sz="1600">
                <a:latin typeface="Verdana" pitchFamily="34" charset="0"/>
              </a:rPr>
              <a:t> </a:t>
            </a:r>
            <a:endParaRPr lang="es-CL" sz="1400">
              <a:latin typeface="Verdana" pitchFamily="34" charset="0"/>
            </a:endParaRPr>
          </a:p>
        </p:txBody>
      </p:sp>
      <p:sp>
        <p:nvSpPr>
          <p:cNvPr id="8" name="3 CuadroTexto"/>
          <p:cNvSpPr txBox="1">
            <a:spLocks noChangeArrowheads="1"/>
          </p:cNvSpPr>
          <p:nvPr/>
        </p:nvSpPr>
        <p:spPr bwMode="auto">
          <a:xfrm>
            <a:off x="857250" y="2241965"/>
            <a:ext cx="1571625" cy="738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s-CL" sz="1400">
              <a:latin typeface="Verdana" pitchFamily="34" charset="0"/>
            </a:endParaRPr>
          </a:p>
          <a:p>
            <a:pPr algn="ctr" eaLnBrk="1" hangingPunct="1"/>
            <a:r>
              <a:rPr lang="es-CL" sz="1400">
                <a:latin typeface="Verdana" pitchFamily="34" charset="0"/>
              </a:rPr>
              <a:t>30 MINUTOS</a:t>
            </a:r>
          </a:p>
          <a:p>
            <a:pPr algn="ctr" eaLnBrk="1" hangingPunct="1"/>
            <a:endParaRPr lang="es-CL" sz="1400">
              <a:latin typeface="Verdana" pitchFamily="34" charset="0"/>
            </a:endParaRPr>
          </a:p>
        </p:txBody>
      </p:sp>
      <p:sp>
        <p:nvSpPr>
          <p:cNvPr id="9" name="3 CuadroTexto"/>
          <p:cNvSpPr txBox="1">
            <a:spLocks noChangeArrowheads="1"/>
          </p:cNvSpPr>
          <p:nvPr/>
        </p:nvSpPr>
        <p:spPr bwMode="auto">
          <a:xfrm>
            <a:off x="857250" y="3099215"/>
            <a:ext cx="1571625" cy="738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s-CL" sz="1400">
              <a:latin typeface="Verdana" pitchFamily="34" charset="0"/>
            </a:endParaRPr>
          </a:p>
          <a:p>
            <a:pPr algn="ctr" eaLnBrk="1" hangingPunct="1"/>
            <a:r>
              <a:rPr lang="es-CL" sz="1400">
                <a:latin typeface="Verdana" pitchFamily="34" charset="0"/>
              </a:rPr>
              <a:t>25 MINUTOS</a:t>
            </a:r>
          </a:p>
          <a:p>
            <a:pPr algn="ctr" eaLnBrk="1" hangingPunct="1"/>
            <a:endParaRPr lang="es-CL" sz="1400">
              <a:latin typeface="Verdana" pitchFamily="34" charset="0"/>
            </a:endParaRPr>
          </a:p>
        </p:txBody>
      </p:sp>
      <p:sp>
        <p:nvSpPr>
          <p:cNvPr id="10" name="3 CuadroTexto"/>
          <p:cNvSpPr txBox="1">
            <a:spLocks noChangeArrowheads="1"/>
          </p:cNvSpPr>
          <p:nvPr/>
        </p:nvSpPr>
        <p:spPr bwMode="auto">
          <a:xfrm>
            <a:off x="857250" y="4361277"/>
            <a:ext cx="1571625"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s-CL" sz="1400">
              <a:latin typeface="Verdana" pitchFamily="34" charset="0"/>
            </a:endParaRPr>
          </a:p>
          <a:p>
            <a:pPr algn="ctr" eaLnBrk="1" hangingPunct="1"/>
            <a:r>
              <a:rPr lang="es-CL" sz="1400">
                <a:latin typeface="Verdana" pitchFamily="34" charset="0"/>
              </a:rPr>
              <a:t>35 MINUTOS</a:t>
            </a:r>
          </a:p>
          <a:p>
            <a:pPr algn="ctr" eaLnBrk="1" hangingPunct="1"/>
            <a:endParaRPr lang="es-CL" sz="1400">
              <a:latin typeface="Verdana" pitchFamily="34" charset="0"/>
            </a:endParaRPr>
          </a:p>
        </p:txBody>
      </p:sp>
      <p:sp>
        <p:nvSpPr>
          <p:cNvPr id="11" name="3 CuadroTexto"/>
          <p:cNvSpPr txBox="1">
            <a:spLocks noChangeArrowheads="1"/>
          </p:cNvSpPr>
          <p:nvPr/>
        </p:nvSpPr>
        <p:spPr bwMode="auto">
          <a:xfrm>
            <a:off x="6500812" y="5313777"/>
            <a:ext cx="857250"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sz="1400">
                <a:latin typeface="Verdana" pitchFamily="34" charset="0"/>
              </a:rPr>
              <a:t>1 hora</a:t>
            </a:r>
          </a:p>
        </p:txBody>
      </p:sp>
      <p:cxnSp>
        <p:nvCxnSpPr>
          <p:cNvPr id="12" name="43 Conector recto"/>
          <p:cNvCxnSpPr>
            <a:cxnSpLocks noChangeShapeType="1"/>
          </p:cNvCxnSpPr>
          <p:nvPr/>
        </p:nvCxnSpPr>
        <p:spPr bwMode="auto">
          <a:xfrm>
            <a:off x="7572375" y="3597690"/>
            <a:ext cx="152400"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3" name="3 CuadroTexto"/>
          <p:cNvSpPr txBox="1">
            <a:spLocks noChangeArrowheads="1"/>
          </p:cNvSpPr>
          <p:nvPr/>
        </p:nvSpPr>
        <p:spPr bwMode="auto">
          <a:xfrm>
            <a:off x="7715250" y="3313527"/>
            <a:ext cx="85725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sz="1400">
                <a:latin typeface="Verdana" pitchFamily="34" charset="0"/>
              </a:rPr>
              <a:t>1, 30 horas</a:t>
            </a:r>
          </a:p>
        </p:txBody>
      </p:sp>
      <p:cxnSp>
        <p:nvCxnSpPr>
          <p:cNvPr id="14" name="58 Conector recto"/>
          <p:cNvCxnSpPr>
            <a:cxnSpLocks noChangeShapeType="1"/>
          </p:cNvCxnSpPr>
          <p:nvPr/>
        </p:nvCxnSpPr>
        <p:spPr bwMode="auto">
          <a:xfrm rot="5400000" flipH="1" flipV="1">
            <a:off x="6892925" y="5205827"/>
            <a:ext cx="214312"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5" name="63 Rectángulo"/>
          <p:cNvSpPr>
            <a:spLocks noChangeArrowheads="1"/>
          </p:cNvSpPr>
          <p:nvPr/>
        </p:nvSpPr>
        <p:spPr bwMode="auto">
          <a:xfrm>
            <a:off x="6786562" y="2241965"/>
            <a:ext cx="857250" cy="369887"/>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s-CL"/>
          </a:p>
        </p:txBody>
      </p:sp>
      <p:sp>
        <p:nvSpPr>
          <p:cNvPr id="16" name="64 Rectángulo"/>
          <p:cNvSpPr>
            <a:spLocks noChangeArrowheads="1"/>
          </p:cNvSpPr>
          <p:nvPr/>
        </p:nvSpPr>
        <p:spPr bwMode="auto">
          <a:xfrm>
            <a:off x="6786562" y="2241965"/>
            <a:ext cx="214313" cy="369887"/>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s-CL"/>
          </a:p>
        </p:txBody>
      </p:sp>
      <p:sp>
        <p:nvSpPr>
          <p:cNvPr id="17" name="16 Rectángulo"/>
          <p:cNvSpPr/>
          <p:nvPr/>
        </p:nvSpPr>
        <p:spPr bwMode="auto">
          <a:xfrm rot="16200000">
            <a:off x="5930106" y="3442908"/>
            <a:ext cx="2914650" cy="369888"/>
          </a:xfrm>
          <a:prstGeom prst="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a:spAutoFit/>
          </a:bodyPr>
          <a:lstStyle/>
          <a:p>
            <a:pPr>
              <a:defRPr/>
            </a:pPr>
            <a:endParaRPr lang="es-CL"/>
          </a:p>
        </p:txBody>
      </p:sp>
      <p:sp>
        <p:nvSpPr>
          <p:cNvPr id="18" name="66 Rectángulo"/>
          <p:cNvSpPr>
            <a:spLocks noChangeArrowheads="1"/>
          </p:cNvSpPr>
          <p:nvPr/>
        </p:nvSpPr>
        <p:spPr bwMode="auto">
          <a:xfrm rot="16200000">
            <a:off x="5978525" y="3907252"/>
            <a:ext cx="1985962" cy="369888"/>
          </a:xfrm>
          <a:prstGeom prst="rect">
            <a:avLst/>
          </a:prstGeom>
          <a:solidFill>
            <a:srgbClr val="00B0F0"/>
          </a:solidFill>
          <a:ln w="9525" algn="ctr">
            <a:solidFill>
              <a:srgbClr val="000000"/>
            </a:solidFill>
            <a:round/>
            <a:headEnd/>
            <a:tailEnd/>
          </a:ln>
        </p:spPr>
        <p:txBody>
          <a:bodyPr>
            <a:spAutoFit/>
          </a:bodyPr>
          <a:lstStyle/>
          <a:p>
            <a:endParaRPr lang="es-C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9075" y="5313777"/>
            <a:ext cx="14668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472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ESTRUCTURA</a:t>
            </a:r>
            <a:endParaRPr lang="es-CL" dirty="0"/>
          </a:p>
        </p:txBody>
      </p:sp>
      <p:sp>
        <p:nvSpPr>
          <p:cNvPr id="3" name="3 CuadroTexto"/>
          <p:cNvSpPr txBox="1">
            <a:spLocks noChangeArrowheads="1"/>
          </p:cNvSpPr>
          <p:nvPr/>
        </p:nvSpPr>
        <p:spPr bwMode="auto">
          <a:xfrm>
            <a:off x="428625" y="1903011"/>
            <a:ext cx="4071937"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sz="1400">
                <a:latin typeface="Verdana" pitchFamily="34" charset="0"/>
              </a:rPr>
              <a:t>Competencias relacionadas con la comunicación oral  &amp; auditiva</a:t>
            </a:r>
          </a:p>
        </p:txBody>
      </p:sp>
      <p:sp>
        <p:nvSpPr>
          <p:cNvPr id="4" name="7 CuadroTexto"/>
          <p:cNvSpPr txBox="1">
            <a:spLocks noChangeArrowheads="1"/>
          </p:cNvSpPr>
          <p:nvPr/>
        </p:nvSpPr>
        <p:spPr bwMode="auto">
          <a:xfrm>
            <a:off x="428625" y="2474511"/>
            <a:ext cx="4071937"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ü"/>
            </a:pPr>
            <a:r>
              <a:rPr lang="es-CL" sz="1400">
                <a:latin typeface="Verdana" pitchFamily="34" charset="0"/>
              </a:rPr>
              <a:t>  Duración: 25 minutos </a:t>
            </a:r>
          </a:p>
          <a:p>
            <a:pPr eaLnBrk="1" hangingPunct="1">
              <a:buFont typeface="Wingdings" pitchFamily="2" charset="2"/>
              <a:buChar char="ü"/>
            </a:pPr>
            <a:r>
              <a:rPr lang="es-CL" sz="1400">
                <a:latin typeface="Verdana" pitchFamily="34" charset="0"/>
              </a:rPr>
              <a:t>  50 preguntas</a:t>
            </a:r>
          </a:p>
          <a:p>
            <a:pPr eaLnBrk="1" hangingPunct="1">
              <a:buFont typeface="Wingdings" pitchFamily="2" charset="2"/>
              <a:buChar char="ü"/>
            </a:pPr>
            <a:r>
              <a:rPr lang="es-CL" sz="1400">
                <a:latin typeface="Verdana" pitchFamily="34" charset="0"/>
              </a:rPr>
              <a:t>  3 partes</a:t>
            </a:r>
          </a:p>
          <a:p>
            <a:pPr eaLnBrk="1" hangingPunct="1">
              <a:buFont typeface="Wingdings" pitchFamily="2" charset="2"/>
              <a:buChar char="ü"/>
            </a:pPr>
            <a:r>
              <a:rPr lang="es-CL" sz="1400">
                <a:latin typeface="Verdana" pitchFamily="34" charset="0"/>
              </a:rPr>
              <a:t>  Guiada por una grabación que no se repite, no se retrocede y el tiempo entre preguntas esta cronometrado dentro de la misma grabación, para que puedan contestar.</a:t>
            </a:r>
            <a:endParaRPr lang="es-CL"/>
          </a:p>
        </p:txBody>
      </p:sp>
      <p:sp>
        <p:nvSpPr>
          <p:cNvPr id="5" name="3 CuadroTexto"/>
          <p:cNvSpPr txBox="1">
            <a:spLocks noChangeArrowheads="1"/>
          </p:cNvSpPr>
          <p:nvPr/>
        </p:nvSpPr>
        <p:spPr bwMode="auto">
          <a:xfrm>
            <a:off x="428625" y="1545824"/>
            <a:ext cx="4071937"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sz="1400" b="1">
                <a:latin typeface="Verdana" pitchFamily="34" charset="0"/>
              </a:rPr>
              <a:t>PRIMERA SECCIÓN</a:t>
            </a:r>
          </a:p>
        </p:txBody>
      </p:sp>
      <p:sp>
        <p:nvSpPr>
          <p:cNvPr id="6" name="3 CuadroTexto"/>
          <p:cNvSpPr txBox="1">
            <a:spLocks noChangeArrowheads="1"/>
          </p:cNvSpPr>
          <p:nvPr/>
        </p:nvSpPr>
        <p:spPr bwMode="auto">
          <a:xfrm>
            <a:off x="4572000" y="1545824"/>
            <a:ext cx="4071937"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sz="1400" b="1">
                <a:latin typeface="Verdana" pitchFamily="34" charset="0"/>
              </a:rPr>
              <a:t>SEGUNDA SECCIÓN</a:t>
            </a:r>
          </a:p>
        </p:txBody>
      </p:sp>
      <p:sp>
        <p:nvSpPr>
          <p:cNvPr id="7" name="3 CuadroTexto"/>
          <p:cNvSpPr txBox="1">
            <a:spLocks noChangeArrowheads="1"/>
          </p:cNvSpPr>
          <p:nvPr/>
        </p:nvSpPr>
        <p:spPr bwMode="auto">
          <a:xfrm>
            <a:off x="4572000" y="1903011"/>
            <a:ext cx="4071937"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sz="1400">
                <a:latin typeface="Verdana" pitchFamily="34" charset="0"/>
              </a:rPr>
              <a:t>Competencias relacionadas con la lecto – escritura</a:t>
            </a:r>
          </a:p>
        </p:txBody>
      </p:sp>
      <p:sp>
        <p:nvSpPr>
          <p:cNvPr id="8" name="11 CuadroTexto"/>
          <p:cNvSpPr txBox="1">
            <a:spLocks noChangeArrowheads="1"/>
          </p:cNvSpPr>
          <p:nvPr/>
        </p:nvSpPr>
        <p:spPr bwMode="auto">
          <a:xfrm>
            <a:off x="4572000" y="2474511"/>
            <a:ext cx="4071937" cy="95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ü"/>
            </a:pPr>
            <a:r>
              <a:rPr lang="es-CL" sz="1400">
                <a:latin typeface="Verdana" pitchFamily="34" charset="0"/>
              </a:rPr>
              <a:t>  Duración: 35 minutos </a:t>
            </a:r>
          </a:p>
          <a:p>
            <a:pPr eaLnBrk="1" hangingPunct="1">
              <a:buFont typeface="Wingdings" pitchFamily="2" charset="2"/>
              <a:buChar char="ü"/>
            </a:pPr>
            <a:r>
              <a:rPr lang="es-CL" sz="1400">
                <a:latin typeface="Verdana" pitchFamily="34" charset="0"/>
              </a:rPr>
              <a:t>  50 preguntas</a:t>
            </a:r>
          </a:p>
          <a:p>
            <a:pPr eaLnBrk="1" hangingPunct="1">
              <a:buFont typeface="Wingdings" pitchFamily="2" charset="2"/>
              <a:buChar char="ü"/>
            </a:pPr>
            <a:r>
              <a:rPr lang="es-CL" sz="1400">
                <a:latin typeface="Verdana" pitchFamily="34" charset="0"/>
              </a:rPr>
              <a:t>  2 partes</a:t>
            </a:r>
          </a:p>
          <a:p>
            <a:pPr eaLnBrk="1" hangingPunct="1">
              <a:buFont typeface="Wingdings" pitchFamily="2" charset="2"/>
              <a:buChar char="ü"/>
            </a:pPr>
            <a:r>
              <a:rPr lang="es-CL" sz="1400">
                <a:latin typeface="Verdana" pitchFamily="34" charset="0"/>
              </a:rPr>
              <a:t>  Trabajo a ritmo propio con tiempo límite</a:t>
            </a:r>
          </a:p>
        </p:txBody>
      </p:sp>
      <p:sp>
        <p:nvSpPr>
          <p:cNvPr id="9" name="3 CuadroTexto"/>
          <p:cNvSpPr txBox="1">
            <a:spLocks noChangeArrowheads="1"/>
          </p:cNvSpPr>
          <p:nvPr/>
        </p:nvSpPr>
        <p:spPr bwMode="auto">
          <a:xfrm>
            <a:off x="428625" y="4331886"/>
            <a:ext cx="4071937" cy="307975"/>
          </a:xfrm>
          <a:prstGeom prst="rect">
            <a:avLst/>
          </a:prstGeom>
          <a:solidFill>
            <a:schemeClr val="bg1"/>
          </a:solidFill>
          <a:ln w="9525">
            <a:solidFill>
              <a:schemeClr val="tx1"/>
            </a:solidFill>
            <a:miter lim="800000"/>
            <a:headEnd/>
            <a:tailEnd/>
          </a:ln>
        </p:spPr>
        <p:txBody>
          <a:bodyPr>
            <a:spAutoFit/>
          </a:bodyPr>
          <a:lstStyle/>
          <a:p>
            <a:pPr algn="ctr">
              <a:defRPr/>
            </a:pPr>
            <a:r>
              <a:rPr lang="es-CL" sz="1400" b="1" dirty="0">
                <a:latin typeface="Verdana" pitchFamily="34" charset="0"/>
                <a:ea typeface="Verdana" pitchFamily="34" charset="0"/>
                <a:cs typeface="Verdana" pitchFamily="34" charset="0"/>
              </a:rPr>
              <a:t>Parte 1</a:t>
            </a:r>
          </a:p>
        </p:txBody>
      </p:sp>
      <p:sp>
        <p:nvSpPr>
          <p:cNvPr id="10" name="3 CuadroTexto"/>
          <p:cNvSpPr txBox="1">
            <a:spLocks noChangeArrowheads="1"/>
          </p:cNvSpPr>
          <p:nvPr/>
        </p:nvSpPr>
        <p:spPr bwMode="auto">
          <a:xfrm>
            <a:off x="428625" y="4689074"/>
            <a:ext cx="4071937"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sz="1400">
                <a:latin typeface="Verdana" pitchFamily="34" charset="0"/>
              </a:rPr>
              <a:t>Fotografías / 15 preguntas</a:t>
            </a:r>
          </a:p>
        </p:txBody>
      </p:sp>
      <p:sp>
        <p:nvSpPr>
          <p:cNvPr id="11" name="3 CuadroTexto"/>
          <p:cNvSpPr txBox="1">
            <a:spLocks noChangeArrowheads="1"/>
          </p:cNvSpPr>
          <p:nvPr/>
        </p:nvSpPr>
        <p:spPr bwMode="auto">
          <a:xfrm>
            <a:off x="428625" y="5403449"/>
            <a:ext cx="4071937"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sz="1400">
                <a:latin typeface="Verdana" pitchFamily="34" charset="0"/>
              </a:rPr>
              <a:t>Preguntas &amp; Respuestas / 20 preguntas</a:t>
            </a:r>
          </a:p>
        </p:txBody>
      </p:sp>
      <p:sp>
        <p:nvSpPr>
          <p:cNvPr id="12" name="3 CuadroTexto"/>
          <p:cNvSpPr txBox="1">
            <a:spLocks noChangeArrowheads="1"/>
          </p:cNvSpPr>
          <p:nvPr/>
        </p:nvSpPr>
        <p:spPr bwMode="auto">
          <a:xfrm>
            <a:off x="428625" y="6046386"/>
            <a:ext cx="4071937"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sz="1400">
                <a:latin typeface="Verdana" pitchFamily="34" charset="0"/>
              </a:rPr>
              <a:t>Conversaciones Cortas / 15 preguntas</a:t>
            </a:r>
          </a:p>
        </p:txBody>
      </p:sp>
      <p:sp>
        <p:nvSpPr>
          <p:cNvPr id="13" name="3 CuadroTexto"/>
          <p:cNvSpPr txBox="1">
            <a:spLocks noChangeArrowheads="1"/>
          </p:cNvSpPr>
          <p:nvPr/>
        </p:nvSpPr>
        <p:spPr bwMode="auto">
          <a:xfrm>
            <a:off x="428625" y="5046261"/>
            <a:ext cx="4071937" cy="307975"/>
          </a:xfrm>
          <a:prstGeom prst="rect">
            <a:avLst/>
          </a:prstGeom>
          <a:solidFill>
            <a:schemeClr val="bg1"/>
          </a:solidFill>
          <a:ln w="9525">
            <a:solidFill>
              <a:schemeClr val="tx1"/>
            </a:solidFill>
            <a:miter lim="800000"/>
            <a:headEnd/>
            <a:tailEnd/>
          </a:ln>
        </p:spPr>
        <p:txBody>
          <a:bodyPr>
            <a:spAutoFit/>
          </a:bodyPr>
          <a:lstStyle/>
          <a:p>
            <a:pPr algn="ctr">
              <a:defRPr/>
            </a:pPr>
            <a:r>
              <a:rPr lang="es-CL" sz="1400" b="1" dirty="0">
                <a:latin typeface="Verdana" pitchFamily="34" charset="0"/>
                <a:ea typeface="Verdana" pitchFamily="34" charset="0"/>
                <a:cs typeface="Verdana" pitchFamily="34" charset="0"/>
              </a:rPr>
              <a:t>Parte 2</a:t>
            </a:r>
          </a:p>
        </p:txBody>
      </p:sp>
      <p:sp>
        <p:nvSpPr>
          <p:cNvPr id="14" name="3 CuadroTexto"/>
          <p:cNvSpPr txBox="1">
            <a:spLocks noChangeArrowheads="1"/>
          </p:cNvSpPr>
          <p:nvPr/>
        </p:nvSpPr>
        <p:spPr bwMode="auto">
          <a:xfrm>
            <a:off x="428625" y="5689199"/>
            <a:ext cx="4071937" cy="307975"/>
          </a:xfrm>
          <a:prstGeom prst="rect">
            <a:avLst/>
          </a:prstGeom>
          <a:solidFill>
            <a:schemeClr val="bg1"/>
          </a:solidFill>
          <a:ln w="9525">
            <a:solidFill>
              <a:schemeClr val="tx1"/>
            </a:solidFill>
            <a:miter lim="800000"/>
            <a:headEnd/>
            <a:tailEnd/>
          </a:ln>
        </p:spPr>
        <p:txBody>
          <a:bodyPr>
            <a:spAutoFit/>
          </a:bodyPr>
          <a:lstStyle/>
          <a:p>
            <a:pPr algn="ctr">
              <a:defRPr/>
            </a:pPr>
            <a:r>
              <a:rPr lang="es-CL" sz="1400" b="1" dirty="0">
                <a:latin typeface="Verdana" pitchFamily="34" charset="0"/>
                <a:ea typeface="Verdana" pitchFamily="34" charset="0"/>
                <a:cs typeface="Verdana" pitchFamily="34" charset="0"/>
              </a:rPr>
              <a:t>Parte 3</a:t>
            </a:r>
          </a:p>
        </p:txBody>
      </p:sp>
      <p:sp>
        <p:nvSpPr>
          <p:cNvPr id="15" name="3 CuadroTexto"/>
          <p:cNvSpPr txBox="1">
            <a:spLocks noChangeArrowheads="1"/>
          </p:cNvSpPr>
          <p:nvPr/>
        </p:nvSpPr>
        <p:spPr bwMode="auto">
          <a:xfrm>
            <a:off x="4572000" y="3474636"/>
            <a:ext cx="4071937" cy="307975"/>
          </a:xfrm>
          <a:prstGeom prst="rect">
            <a:avLst/>
          </a:prstGeom>
          <a:solidFill>
            <a:schemeClr val="bg1"/>
          </a:solidFill>
          <a:ln w="9525">
            <a:solidFill>
              <a:schemeClr val="tx1"/>
            </a:solidFill>
            <a:miter lim="800000"/>
            <a:headEnd/>
            <a:tailEnd/>
          </a:ln>
        </p:spPr>
        <p:txBody>
          <a:bodyPr>
            <a:spAutoFit/>
          </a:bodyPr>
          <a:lstStyle/>
          <a:p>
            <a:pPr algn="ctr">
              <a:defRPr/>
            </a:pPr>
            <a:r>
              <a:rPr lang="es-CL" sz="1400" b="1" dirty="0">
                <a:latin typeface="Verdana" pitchFamily="34" charset="0"/>
                <a:ea typeface="Verdana" pitchFamily="34" charset="0"/>
                <a:cs typeface="Verdana" pitchFamily="34" charset="0"/>
              </a:rPr>
              <a:t>Parte 4</a:t>
            </a:r>
          </a:p>
        </p:txBody>
      </p:sp>
      <p:sp>
        <p:nvSpPr>
          <p:cNvPr id="16" name="3 CuadroTexto"/>
          <p:cNvSpPr txBox="1">
            <a:spLocks noChangeArrowheads="1"/>
          </p:cNvSpPr>
          <p:nvPr/>
        </p:nvSpPr>
        <p:spPr bwMode="auto">
          <a:xfrm>
            <a:off x="4572000" y="3831824"/>
            <a:ext cx="4071937"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sz="1400">
                <a:latin typeface="Verdana" pitchFamily="34" charset="0"/>
              </a:rPr>
              <a:t>Frases Incompletas / 30 preguntas</a:t>
            </a:r>
          </a:p>
        </p:txBody>
      </p:sp>
      <p:sp>
        <p:nvSpPr>
          <p:cNvPr id="17" name="3 CuadroTexto"/>
          <p:cNvSpPr txBox="1">
            <a:spLocks noChangeArrowheads="1"/>
          </p:cNvSpPr>
          <p:nvPr/>
        </p:nvSpPr>
        <p:spPr bwMode="auto">
          <a:xfrm>
            <a:off x="4572000" y="4189011"/>
            <a:ext cx="4071937" cy="307975"/>
          </a:xfrm>
          <a:prstGeom prst="rect">
            <a:avLst/>
          </a:prstGeom>
          <a:solidFill>
            <a:schemeClr val="bg1"/>
          </a:solidFill>
          <a:ln w="9525">
            <a:solidFill>
              <a:schemeClr val="tx1"/>
            </a:solidFill>
            <a:miter lim="800000"/>
            <a:headEnd/>
            <a:tailEnd/>
          </a:ln>
        </p:spPr>
        <p:txBody>
          <a:bodyPr>
            <a:spAutoFit/>
          </a:bodyPr>
          <a:lstStyle/>
          <a:p>
            <a:pPr algn="ctr">
              <a:defRPr/>
            </a:pPr>
            <a:r>
              <a:rPr lang="es-CL" sz="1400" b="1" dirty="0">
                <a:latin typeface="Verdana" pitchFamily="34" charset="0"/>
                <a:ea typeface="Verdana" pitchFamily="34" charset="0"/>
                <a:cs typeface="Verdana" pitchFamily="34" charset="0"/>
              </a:rPr>
              <a:t>Parte 5</a:t>
            </a:r>
          </a:p>
        </p:txBody>
      </p:sp>
      <p:sp>
        <p:nvSpPr>
          <p:cNvPr id="18" name="3 CuadroTexto"/>
          <p:cNvSpPr txBox="1">
            <a:spLocks noChangeArrowheads="1"/>
          </p:cNvSpPr>
          <p:nvPr/>
        </p:nvSpPr>
        <p:spPr bwMode="auto">
          <a:xfrm>
            <a:off x="4572000" y="4546199"/>
            <a:ext cx="4071937"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sz="1400">
                <a:latin typeface="Verdana" pitchFamily="34" charset="0"/>
              </a:rPr>
              <a:t>Compresión de Lectura / 20 preguntas</a:t>
            </a:r>
          </a:p>
        </p:txBody>
      </p:sp>
    </p:spTree>
    <p:extLst>
      <p:ext uri="{BB962C8B-B14F-4D97-AF65-F5344CB8AC3E}">
        <p14:creationId xmlns:p14="http://schemas.microsoft.com/office/powerpoint/2010/main" val="1404221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FORMATO</a:t>
            </a:r>
            <a:endParaRPr lang="es-CL" dirty="0"/>
          </a:p>
        </p:txBody>
      </p:sp>
      <p:pic>
        <p:nvPicPr>
          <p:cNvPr id="3" name="13 Imagen" descr="Hoja+de+resp_+p%C3%A1g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430238"/>
            <a:ext cx="3214688"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12 Imagen" descr="Hoja+de+respuesta+p%C3%A1g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6788" y="1412776"/>
            <a:ext cx="3205162"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8254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226</TotalTime>
  <Words>655</Words>
  <Application>Microsoft Office PowerPoint</Application>
  <PresentationFormat>Presentación en pantalla (4:3)</PresentationFormat>
  <Paragraphs>108</Paragraphs>
  <Slides>12</Slides>
  <Notes>1</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Forma de onda</vt:lpstr>
      <vt:lpstr>TOEIC / TOEIC BRIDGE</vt:lpstr>
      <vt:lpstr>¿Qué es TOEIC?</vt:lpstr>
      <vt:lpstr>¿Qué es TOEIC?</vt:lpstr>
      <vt:lpstr>¿Qué es TOEIC BRIDGE?</vt:lpstr>
      <vt:lpstr>¿Por qué TOEIC Bridge?</vt:lpstr>
      <vt:lpstr>¿Qué mide el TOEIC Bridge?</vt:lpstr>
      <vt:lpstr>TIEMPO</vt:lpstr>
      <vt:lpstr>ESTRUCTURA</vt:lpstr>
      <vt:lpstr>FORMATO</vt:lpstr>
      <vt:lpstr>FORMATO</vt:lpstr>
      <vt:lpstr>CERTIFICADO</vt:lpstr>
      <vt:lpstr>BENEFICIOS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TOEIC</dc:title>
  <dc:creator>Gabo</dc:creator>
  <cp:lastModifiedBy>Gabo</cp:lastModifiedBy>
  <cp:revision>13</cp:revision>
  <dcterms:created xsi:type="dcterms:W3CDTF">2011-08-30T12:47:24Z</dcterms:created>
  <dcterms:modified xsi:type="dcterms:W3CDTF">2011-09-01T19:20:37Z</dcterms:modified>
</cp:coreProperties>
</file>