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0" r:id="rId1"/>
  </p:sldMasterIdLst>
  <p:notesMasterIdLst>
    <p:notesMasterId r:id="rId18"/>
  </p:notesMasterIdLst>
  <p:sldIdLst>
    <p:sldId id="256" r:id="rId2"/>
    <p:sldId id="286" r:id="rId3"/>
    <p:sldId id="267" r:id="rId4"/>
    <p:sldId id="268" r:id="rId5"/>
    <p:sldId id="281" r:id="rId6"/>
    <p:sldId id="280" r:id="rId7"/>
    <p:sldId id="282" r:id="rId8"/>
    <p:sldId id="287" r:id="rId9"/>
    <p:sldId id="288" r:id="rId10"/>
    <p:sldId id="289" r:id="rId11"/>
    <p:sldId id="290" r:id="rId12"/>
    <p:sldId id="291" r:id="rId13"/>
    <p:sldId id="292" r:id="rId14"/>
    <p:sldId id="293" r:id="rId15"/>
    <p:sldId id="295" r:id="rId16"/>
    <p:sldId id="294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4199509-4759-483D-AA7B-877CED9DFDE7}" type="doc">
      <dgm:prSet loTypeId="urn:microsoft.com/office/officeart/2005/8/layout/default" loCatId="list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04DFA4E-086E-470F-A039-58731E33E1CA}">
      <dgm:prSet phldrT="[Text]"/>
      <dgm:spPr/>
      <dgm:t>
        <a:bodyPr/>
        <a:lstStyle/>
        <a:p>
          <a:r>
            <a:rPr lang="en-US" smtClean="0"/>
            <a:t>Cancellations</a:t>
          </a:r>
          <a:endParaRPr lang="en-US"/>
        </a:p>
      </dgm:t>
    </dgm:pt>
    <dgm:pt modelId="{696779C2-C6DE-418C-AA0E-0E38CAFCFF0C}" type="parTrans" cxnId="{A5BE95DC-D8FE-4BB7-A40B-5DDD122B85D3}">
      <dgm:prSet/>
      <dgm:spPr/>
      <dgm:t>
        <a:bodyPr/>
        <a:lstStyle/>
        <a:p>
          <a:endParaRPr lang="en-US"/>
        </a:p>
      </dgm:t>
    </dgm:pt>
    <dgm:pt modelId="{5B94926B-B3C6-4159-AA0A-60514B05D3C4}" type="sibTrans" cxnId="{A5BE95DC-D8FE-4BB7-A40B-5DDD122B85D3}">
      <dgm:prSet/>
      <dgm:spPr/>
      <dgm:t>
        <a:bodyPr/>
        <a:lstStyle/>
        <a:p>
          <a:endParaRPr lang="en-US"/>
        </a:p>
      </dgm:t>
    </dgm:pt>
    <dgm:pt modelId="{3C87338E-4FAB-4AC5-ACCE-4D5321087EFA}">
      <dgm:prSet phldrT="[Text]"/>
      <dgm:spPr/>
      <dgm:t>
        <a:bodyPr/>
        <a:lstStyle/>
        <a:p>
          <a:r>
            <a:rPr lang="en-US" smtClean="0"/>
            <a:t>Booking Changes</a:t>
          </a:r>
          <a:endParaRPr lang="en-US"/>
        </a:p>
      </dgm:t>
    </dgm:pt>
    <dgm:pt modelId="{8F74DF8F-5E57-4104-ABAD-6E1D26A3B22A}" type="parTrans" cxnId="{5A9110A8-52D8-4E09-8D16-E4D7D68F662E}">
      <dgm:prSet/>
      <dgm:spPr/>
      <dgm:t>
        <a:bodyPr/>
        <a:lstStyle/>
        <a:p>
          <a:endParaRPr lang="en-US"/>
        </a:p>
      </dgm:t>
    </dgm:pt>
    <dgm:pt modelId="{7B823248-197C-4451-BA4E-A5C1840A517A}" type="sibTrans" cxnId="{5A9110A8-52D8-4E09-8D16-E4D7D68F662E}">
      <dgm:prSet/>
      <dgm:spPr/>
      <dgm:t>
        <a:bodyPr/>
        <a:lstStyle/>
        <a:p>
          <a:endParaRPr lang="en-US"/>
        </a:p>
      </dgm:t>
    </dgm:pt>
    <dgm:pt modelId="{2826E5A1-66AC-475A-903A-4440AD9918A4}">
      <dgm:prSet phldrT="[Text]"/>
      <dgm:spPr/>
      <dgm:t>
        <a:bodyPr/>
        <a:lstStyle/>
        <a:p>
          <a:r>
            <a:rPr lang="en-US" smtClean="0"/>
            <a:t>Compulsory Insurance</a:t>
          </a:r>
          <a:endParaRPr lang="en-US"/>
        </a:p>
      </dgm:t>
    </dgm:pt>
    <dgm:pt modelId="{A87CA767-73B9-4121-B9AE-52866F873982}" type="parTrans" cxnId="{1FFB49CD-D581-4C61-BA7A-B546F40D4F81}">
      <dgm:prSet/>
      <dgm:spPr/>
      <dgm:t>
        <a:bodyPr/>
        <a:lstStyle/>
        <a:p>
          <a:endParaRPr lang="en-US"/>
        </a:p>
      </dgm:t>
    </dgm:pt>
    <dgm:pt modelId="{2E87BA88-BC4C-4DB2-8E1D-705AE2E7F46B}" type="sibTrans" cxnId="{1FFB49CD-D581-4C61-BA7A-B546F40D4F81}">
      <dgm:prSet/>
      <dgm:spPr/>
      <dgm:t>
        <a:bodyPr/>
        <a:lstStyle/>
        <a:p>
          <a:endParaRPr lang="en-US"/>
        </a:p>
      </dgm:t>
    </dgm:pt>
    <dgm:pt modelId="{B062A9C5-9AA7-4549-A4AD-41178B7D59C8}">
      <dgm:prSet phldrT="[Text]"/>
      <dgm:spPr/>
      <dgm:t>
        <a:bodyPr/>
        <a:lstStyle/>
        <a:p>
          <a:r>
            <a:rPr lang="en-US" smtClean="0"/>
            <a:t>Flight Delays</a:t>
          </a:r>
          <a:endParaRPr lang="en-US"/>
        </a:p>
      </dgm:t>
    </dgm:pt>
    <dgm:pt modelId="{EE7DDF4F-D4E2-4383-8568-CC8536153055}" type="parTrans" cxnId="{36F67F5D-DE58-4129-991D-1CBE44A3FD31}">
      <dgm:prSet/>
      <dgm:spPr/>
      <dgm:t>
        <a:bodyPr/>
        <a:lstStyle/>
        <a:p>
          <a:endParaRPr lang="en-US"/>
        </a:p>
      </dgm:t>
    </dgm:pt>
    <dgm:pt modelId="{A81E5533-2AAF-4EEF-B34D-5346680699E3}" type="sibTrans" cxnId="{36F67F5D-DE58-4129-991D-1CBE44A3FD31}">
      <dgm:prSet/>
      <dgm:spPr/>
      <dgm:t>
        <a:bodyPr/>
        <a:lstStyle/>
        <a:p>
          <a:endParaRPr lang="en-US"/>
        </a:p>
      </dgm:t>
    </dgm:pt>
    <dgm:pt modelId="{F6383E6D-071E-49C9-99D8-6DD37FBB7FDC}">
      <dgm:prSet phldrT="[Text]"/>
      <dgm:spPr/>
      <dgm:t>
        <a:bodyPr/>
        <a:lstStyle/>
        <a:p>
          <a:r>
            <a:rPr lang="en-US" smtClean="0"/>
            <a:t>If we change your holiday before you leave</a:t>
          </a:r>
          <a:endParaRPr lang="en-US"/>
        </a:p>
      </dgm:t>
    </dgm:pt>
    <dgm:pt modelId="{1959EA60-5647-4E5C-9E09-079161FAE15B}" type="parTrans" cxnId="{61703986-A3F9-4219-B945-5509962E2AE5}">
      <dgm:prSet/>
      <dgm:spPr/>
      <dgm:t>
        <a:bodyPr/>
        <a:lstStyle/>
        <a:p>
          <a:endParaRPr lang="en-US"/>
        </a:p>
      </dgm:t>
    </dgm:pt>
    <dgm:pt modelId="{8AB80034-7269-4575-9E8E-EC9D4A6874AF}" type="sibTrans" cxnId="{61703986-A3F9-4219-B945-5509962E2AE5}">
      <dgm:prSet/>
      <dgm:spPr/>
      <dgm:t>
        <a:bodyPr/>
        <a:lstStyle/>
        <a:p>
          <a:endParaRPr lang="en-US"/>
        </a:p>
      </dgm:t>
    </dgm:pt>
    <dgm:pt modelId="{A235578A-AC58-4933-AEE6-10565BE865B1}">
      <dgm:prSet phldrT="[Text]"/>
      <dgm:spPr/>
      <dgm:t>
        <a:bodyPr/>
        <a:lstStyle/>
        <a:p>
          <a:r>
            <a:rPr lang="en-US" smtClean="0"/>
            <a:t>If we make changes after you have booked your holiday</a:t>
          </a:r>
          <a:endParaRPr lang="en-US"/>
        </a:p>
      </dgm:t>
    </dgm:pt>
    <dgm:pt modelId="{FC41C8EF-B2BA-4043-B6CD-1A152E3823D8}" type="parTrans" cxnId="{BF303C9D-8B88-4089-AE16-0CAC5E7E66D2}">
      <dgm:prSet/>
      <dgm:spPr/>
      <dgm:t>
        <a:bodyPr/>
        <a:lstStyle/>
        <a:p>
          <a:endParaRPr lang="en-US"/>
        </a:p>
      </dgm:t>
    </dgm:pt>
    <dgm:pt modelId="{66B6184D-3F99-4792-B0F2-E8F37AC05EA1}" type="sibTrans" cxnId="{BF303C9D-8B88-4089-AE16-0CAC5E7E66D2}">
      <dgm:prSet/>
      <dgm:spPr/>
      <dgm:t>
        <a:bodyPr/>
        <a:lstStyle/>
        <a:p>
          <a:endParaRPr lang="en-US"/>
        </a:p>
      </dgm:t>
    </dgm:pt>
    <dgm:pt modelId="{2E0EB5C0-DE63-4899-B73A-40D6A0910B96}">
      <dgm:prSet phldrT="[Text]"/>
      <dgm:spPr/>
      <dgm:t>
        <a:bodyPr/>
        <a:lstStyle/>
        <a:p>
          <a:r>
            <a:rPr lang="en-US" smtClean="0"/>
            <a:t>Your holiday price</a:t>
          </a:r>
          <a:endParaRPr lang="en-US"/>
        </a:p>
      </dgm:t>
    </dgm:pt>
    <dgm:pt modelId="{B103B0B5-4DEC-46C7-9192-673CBB1A85A2}" type="parTrans" cxnId="{F2F85789-2A0B-4F8B-9CEB-24E0B29E26DF}">
      <dgm:prSet/>
      <dgm:spPr/>
      <dgm:t>
        <a:bodyPr/>
        <a:lstStyle/>
        <a:p>
          <a:endParaRPr lang="en-US"/>
        </a:p>
      </dgm:t>
    </dgm:pt>
    <dgm:pt modelId="{9EFCD020-7A18-474C-B90D-39C439A1455D}" type="sibTrans" cxnId="{F2F85789-2A0B-4F8B-9CEB-24E0B29E26DF}">
      <dgm:prSet/>
      <dgm:spPr/>
      <dgm:t>
        <a:bodyPr/>
        <a:lstStyle/>
        <a:p>
          <a:endParaRPr lang="en-US"/>
        </a:p>
      </dgm:t>
    </dgm:pt>
    <dgm:pt modelId="{35B469C0-FF86-4D83-A90B-92CE727B579A}" type="pres">
      <dgm:prSet presAssocID="{44199509-4759-483D-AA7B-877CED9DFDE7}" presName="diagram" presStyleCnt="0">
        <dgm:presLayoutVars>
          <dgm:dir/>
          <dgm:resizeHandles val="exact"/>
        </dgm:presLayoutVars>
      </dgm:prSet>
      <dgm:spPr/>
    </dgm:pt>
    <dgm:pt modelId="{0C065547-38DF-42B6-AEC6-F87168B79FBA}" type="pres">
      <dgm:prSet presAssocID="{304DFA4E-086E-470F-A039-58731E33E1CA}" presName="node" presStyleLbl="node1" presStyleIdx="0" presStyleCnt="7">
        <dgm:presLayoutVars>
          <dgm:bulletEnabled val="1"/>
        </dgm:presLayoutVars>
      </dgm:prSet>
      <dgm:spPr/>
    </dgm:pt>
    <dgm:pt modelId="{018133F7-12A9-4CE3-BC87-5B8A40F07E4C}" type="pres">
      <dgm:prSet presAssocID="{5B94926B-B3C6-4159-AA0A-60514B05D3C4}" presName="sibTrans" presStyleCnt="0"/>
      <dgm:spPr/>
    </dgm:pt>
    <dgm:pt modelId="{9AB646F4-0D02-4DB4-9248-039BBC53FACA}" type="pres">
      <dgm:prSet presAssocID="{3C87338E-4FAB-4AC5-ACCE-4D5321087EFA}" presName="node" presStyleLbl="node1" presStyleIdx="1" presStyleCnt="7">
        <dgm:presLayoutVars>
          <dgm:bulletEnabled val="1"/>
        </dgm:presLayoutVars>
      </dgm:prSet>
      <dgm:spPr/>
    </dgm:pt>
    <dgm:pt modelId="{B553DB73-18B5-4E25-AC9C-2962BB134F08}" type="pres">
      <dgm:prSet presAssocID="{7B823248-197C-4451-BA4E-A5C1840A517A}" presName="sibTrans" presStyleCnt="0"/>
      <dgm:spPr/>
    </dgm:pt>
    <dgm:pt modelId="{4D8A1D25-0DA7-4334-B56D-982FC48A9921}" type="pres">
      <dgm:prSet presAssocID="{2826E5A1-66AC-475A-903A-4440AD9918A4}" presName="node" presStyleLbl="node1" presStyleIdx="2" presStyleCnt="7">
        <dgm:presLayoutVars>
          <dgm:bulletEnabled val="1"/>
        </dgm:presLayoutVars>
      </dgm:prSet>
      <dgm:spPr/>
    </dgm:pt>
    <dgm:pt modelId="{2EE3E5E2-68CF-490D-A6AE-4112430F9F36}" type="pres">
      <dgm:prSet presAssocID="{2E87BA88-BC4C-4DB2-8E1D-705AE2E7F46B}" presName="sibTrans" presStyleCnt="0"/>
      <dgm:spPr/>
    </dgm:pt>
    <dgm:pt modelId="{A3EA7D17-E42E-466C-842F-399877B1835E}" type="pres">
      <dgm:prSet presAssocID="{B062A9C5-9AA7-4549-A4AD-41178B7D59C8}" presName="node" presStyleLbl="node1" presStyleIdx="3" presStyleCnt="7">
        <dgm:presLayoutVars>
          <dgm:bulletEnabled val="1"/>
        </dgm:presLayoutVars>
      </dgm:prSet>
      <dgm:spPr/>
    </dgm:pt>
    <dgm:pt modelId="{E1A06DE2-BBD9-4286-B215-FDAFA3AC62BA}" type="pres">
      <dgm:prSet presAssocID="{A81E5533-2AAF-4EEF-B34D-5346680699E3}" presName="sibTrans" presStyleCnt="0"/>
      <dgm:spPr/>
    </dgm:pt>
    <dgm:pt modelId="{4D540358-AAA7-4736-AFE8-A2EEB5A6A1A7}" type="pres">
      <dgm:prSet presAssocID="{F6383E6D-071E-49C9-99D8-6DD37FBB7FDC}" presName="node" presStyleLbl="node1" presStyleIdx="4" presStyleCnt="7">
        <dgm:presLayoutVars>
          <dgm:bulletEnabled val="1"/>
        </dgm:presLayoutVars>
      </dgm:prSet>
      <dgm:spPr/>
    </dgm:pt>
    <dgm:pt modelId="{227B3624-4C3B-4426-937C-EF6BD920E635}" type="pres">
      <dgm:prSet presAssocID="{8AB80034-7269-4575-9E8E-EC9D4A6874AF}" presName="sibTrans" presStyleCnt="0"/>
      <dgm:spPr/>
    </dgm:pt>
    <dgm:pt modelId="{E66F3F0B-5C5B-411F-B81C-D9341C15DC7A}" type="pres">
      <dgm:prSet presAssocID="{A235578A-AC58-4933-AEE6-10565BE865B1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537218-4113-4556-B162-3AB3CBAD3B21}" type="pres">
      <dgm:prSet presAssocID="{66B6184D-3F99-4792-B0F2-E8F37AC05EA1}" presName="sibTrans" presStyleCnt="0"/>
      <dgm:spPr/>
    </dgm:pt>
    <dgm:pt modelId="{3A7D9DF6-3215-4871-BFD8-5D65864938E6}" type="pres">
      <dgm:prSet presAssocID="{2E0EB5C0-DE63-4899-B73A-40D6A0910B96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3F46961-16A0-4DF8-A1DF-727CD89104EA}" type="presOf" srcId="{2E0EB5C0-DE63-4899-B73A-40D6A0910B96}" destId="{3A7D9DF6-3215-4871-BFD8-5D65864938E6}" srcOrd="0" destOrd="0" presId="urn:microsoft.com/office/officeart/2005/8/layout/default"/>
    <dgm:cxn modelId="{5A9110A8-52D8-4E09-8D16-E4D7D68F662E}" srcId="{44199509-4759-483D-AA7B-877CED9DFDE7}" destId="{3C87338E-4FAB-4AC5-ACCE-4D5321087EFA}" srcOrd="1" destOrd="0" parTransId="{8F74DF8F-5E57-4104-ABAD-6E1D26A3B22A}" sibTransId="{7B823248-197C-4451-BA4E-A5C1840A517A}"/>
    <dgm:cxn modelId="{94299800-7967-4241-B102-E983F47BD287}" type="presOf" srcId="{B062A9C5-9AA7-4549-A4AD-41178B7D59C8}" destId="{A3EA7D17-E42E-466C-842F-399877B1835E}" srcOrd="0" destOrd="0" presId="urn:microsoft.com/office/officeart/2005/8/layout/default"/>
    <dgm:cxn modelId="{F2F85789-2A0B-4F8B-9CEB-24E0B29E26DF}" srcId="{44199509-4759-483D-AA7B-877CED9DFDE7}" destId="{2E0EB5C0-DE63-4899-B73A-40D6A0910B96}" srcOrd="6" destOrd="0" parTransId="{B103B0B5-4DEC-46C7-9192-673CBB1A85A2}" sibTransId="{9EFCD020-7A18-474C-B90D-39C439A1455D}"/>
    <dgm:cxn modelId="{3A4BC109-099E-4D13-A045-C02AE76EC1A0}" type="presOf" srcId="{F6383E6D-071E-49C9-99D8-6DD37FBB7FDC}" destId="{4D540358-AAA7-4736-AFE8-A2EEB5A6A1A7}" srcOrd="0" destOrd="0" presId="urn:microsoft.com/office/officeart/2005/8/layout/default"/>
    <dgm:cxn modelId="{36F67F5D-DE58-4129-991D-1CBE44A3FD31}" srcId="{44199509-4759-483D-AA7B-877CED9DFDE7}" destId="{B062A9C5-9AA7-4549-A4AD-41178B7D59C8}" srcOrd="3" destOrd="0" parTransId="{EE7DDF4F-D4E2-4383-8568-CC8536153055}" sibTransId="{A81E5533-2AAF-4EEF-B34D-5346680699E3}"/>
    <dgm:cxn modelId="{A76E60C3-669C-4235-B9F5-890D6E502699}" type="presOf" srcId="{3C87338E-4FAB-4AC5-ACCE-4D5321087EFA}" destId="{9AB646F4-0D02-4DB4-9248-039BBC53FACA}" srcOrd="0" destOrd="0" presId="urn:microsoft.com/office/officeart/2005/8/layout/default"/>
    <dgm:cxn modelId="{F5D618B6-9355-4277-881A-832C43E80300}" type="presOf" srcId="{44199509-4759-483D-AA7B-877CED9DFDE7}" destId="{35B469C0-FF86-4D83-A90B-92CE727B579A}" srcOrd="0" destOrd="0" presId="urn:microsoft.com/office/officeart/2005/8/layout/default"/>
    <dgm:cxn modelId="{7EE68AF2-EB56-436A-993C-9D3CA27DC839}" type="presOf" srcId="{2826E5A1-66AC-475A-903A-4440AD9918A4}" destId="{4D8A1D25-0DA7-4334-B56D-982FC48A9921}" srcOrd="0" destOrd="0" presId="urn:microsoft.com/office/officeart/2005/8/layout/default"/>
    <dgm:cxn modelId="{D8675D9F-86EC-4B74-BA4F-5280C0ADDCF7}" type="presOf" srcId="{304DFA4E-086E-470F-A039-58731E33E1CA}" destId="{0C065547-38DF-42B6-AEC6-F87168B79FBA}" srcOrd="0" destOrd="0" presId="urn:microsoft.com/office/officeart/2005/8/layout/default"/>
    <dgm:cxn modelId="{1FFB49CD-D581-4C61-BA7A-B546F40D4F81}" srcId="{44199509-4759-483D-AA7B-877CED9DFDE7}" destId="{2826E5A1-66AC-475A-903A-4440AD9918A4}" srcOrd="2" destOrd="0" parTransId="{A87CA767-73B9-4121-B9AE-52866F873982}" sibTransId="{2E87BA88-BC4C-4DB2-8E1D-705AE2E7F46B}"/>
    <dgm:cxn modelId="{A5BE95DC-D8FE-4BB7-A40B-5DDD122B85D3}" srcId="{44199509-4759-483D-AA7B-877CED9DFDE7}" destId="{304DFA4E-086E-470F-A039-58731E33E1CA}" srcOrd="0" destOrd="0" parTransId="{696779C2-C6DE-418C-AA0E-0E38CAFCFF0C}" sibTransId="{5B94926B-B3C6-4159-AA0A-60514B05D3C4}"/>
    <dgm:cxn modelId="{61703986-A3F9-4219-B945-5509962E2AE5}" srcId="{44199509-4759-483D-AA7B-877CED9DFDE7}" destId="{F6383E6D-071E-49C9-99D8-6DD37FBB7FDC}" srcOrd="4" destOrd="0" parTransId="{1959EA60-5647-4E5C-9E09-079161FAE15B}" sibTransId="{8AB80034-7269-4575-9E8E-EC9D4A6874AF}"/>
    <dgm:cxn modelId="{00797BCF-CF8D-4623-BF71-43C346205D7E}" type="presOf" srcId="{A235578A-AC58-4933-AEE6-10565BE865B1}" destId="{E66F3F0B-5C5B-411F-B81C-D9341C15DC7A}" srcOrd="0" destOrd="0" presId="urn:microsoft.com/office/officeart/2005/8/layout/default"/>
    <dgm:cxn modelId="{BF303C9D-8B88-4089-AE16-0CAC5E7E66D2}" srcId="{44199509-4759-483D-AA7B-877CED9DFDE7}" destId="{A235578A-AC58-4933-AEE6-10565BE865B1}" srcOrd="5" destOrd="0" parTransId="{FC41C8EF-B2BA-4043-B6CD-1A152E3823D8}" sibTransId="{66B6184D-3F99-4792-B0F2-E8F37AC05EA1}"/>
    <dgm:cxn modelId="{46506A88-CDBD-4FA7-8215-B897A20448CE}" type="presParOf" srcId="{35B469C0-FF86-4D83-A90B-92CE727B579A}" destId="{0C065547-38DF-42B6-AEC6-F87168B79FBA}" srcOrd="0" destOrd="0" presId="urn:microsoft.com/office/officeart/2005/8/layout/default"/>
    <dgm:cxn modelId="{8CD76B55-71D8-47C6-ACCB-1C2B87B548DD}" type="presParOf" srcId="{35B469C0-FF86-4D83-A90B-92CE727B579A}" destId="{018133F7-12A9-4CE3-BC87-5B8A40F07E4C}" srcOrd="1" destOrd="0" presId="urn:microsoft.com/office/officeart/2005/8/layout/default"/>
    <dgm:cxn modelId="{CAE2C0B5-7476-411A-A267-7827635583EA}" type="presParOf" srcId="{35B469C0-FF86-4D83-A90B-92CE727B579A}" destId="{9AB646F4-0D02-4DB4-9248-039BBC53FACA}" srcOrd="2" destOrd="0" presId="urn:microsoft.com/office/officeart/2005/8/layout/default"/>
    <dgm:cxn modelId="{BF85C842-FEB1-4166-BA8A-10B920873C9F}" type="presParOf" srcId="{35B469C0-FF86-4D83-A90B-92CE727B579A}" destId="{B553DB73-18B5-4E25-AC9C-2962BB134F08}" srcOrd="3" destOrd="0" presId="urn:microsoft.com/office/officeart/2005/8/layout/default"/>
    <dgm:cxn modelId="{EB2698E0-AECF-441C-A261-4C280BB49A16}" type="presParOf" srcId="{35B469C0-FF86-4D83-A90B-92CE727B579A}" destId="{4D8A1D25-0DA7-4334-B56D-982FC48A9921}" srcOrd="4" destOrd="0" presId="urn:microsoft.com/office/officeart/2005/8/layout/default"/>
    <dgm:cxn modelId="{6EC64F35-0504-41B6-A625-07D733DC2394}" type="presParOf" srcId="{35B469C0-FF86-4D83-A90B-92CE727B579A}" destId="{2EE3E5E2-68CF-490D-A6AE-4112430F9F36}" srcOrd="5" destOrd="0" presId="urn:microsoft.com/office/officeart/2005/8/layout/default"/>
    <dgm:cxn modelId="{DE4CFB85-D53C-4EBF-8310-EB65932CC142}" type="presParOf" srcId="{35B469C0-FF86-4D83-A90B-92CE727B579A}" destId="{A3EA7D17-E42E-466C-842F-399877B1835E}" srcOrd="6" destOrd="0" presId="urn:microsoft.com/office/officeart/2005/8/layout/default"/>
    <dgm:cxn modelId="{A9513E49-F05D-4371-B73A-4EDF0DEF5CFB}" type="presParOf" srcId="{35B469C0-FF86-4D83-A90B-92CE727B579A}" destId="{E1A06DE2-BBD9-4286-B215-FDAFA3AC62BA}" srcOrd="7" destOrd="0" presId="urn:microsoft.com/office/officeart/2005/8/layout/default"/>
    <dgm:cxn modelId="{9A6AA09F-F91A-4A22-B80A-B2227946805C}" type="presParOf" srcId="{35B469C0-FF86-4D83-A90B-92CE727B579A}" destId="{4D540358-AAA7-4736-AFE8-A2EEB5A6A1A7}" srcOrd="8" destOrd="0" presId="urn:microsoft.com/office/officeart/2005/8/layout/default"/>
    <dgm:cxn modelId="{4CC2192D-1780-4D94-94B4-B8EB8E82C8F0}" type="presParOf" srcId="{35B469C0-FF86-4D83-A90B-92CE727B579A}" destId="{227B3624-4C3B-4426-937C-EF6BD920E635}" srcOrd="9" destOrd="0" presId="urn:microsoft.com/office/officeart/2005/8/layout/default"/>
    <dgm:cxn modelId="{D06E171B-CBD1-4A69-877B-2C4F49077BF7}" type="presParOf" srcId="{35B469C0-FF86-4D83-A90B-92CE727B579A}" destId="{E66F3F0B-5C5B-411F-B81C-D9341C15DC7A}" srcOrd="10" destOrd="0" presId="urn:microsoft.com/office/officeart/2005/8/layout/default"/>
    <dgm:cxn modelId="{A71FA88F-76F7-41E1-AC9D-07E9689D1C5C}" type="presParOf" srcId="{35B469C0-FF86-4D83-A90B-92CE727B579A}" destId="{32537218-4113-4556-B162-3AB3CBAD3B21}" srcOrd="11" destOrd="0" presId="urn:microsoft.com/office/officeart/2005/8/layout/default"/>
    <dgm:cxn modelId="{8624DAE6-23C7-4FF8-869B-D8928FD235AF}" type="presParOf" srcId="{35B469C0-FF86-4D83-A90B-92CE727B579A}" destId="{3A7D9DF6-3215-4871-BFD8-5D65864938E6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065547-38DF-42B6-AEC6-F87168B79FBA}">
      <dsp:nvSpPr>
        <dsp:cNvPr id="0" name=""/>
        <dsp:cNvSpPr/>
      </dsp:nvSpPr>
      <dsp:spPr>
        <a:xfrm>
          <a:off x="657224" y="1537"/>
          <a:ext cx="2446734" cy="14680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smtClean="0"/>
            <a:t>Cancellations</a:t>
          </a:r>
          <a:endParaRPr lang="en-US" sz="2400" kern="1200"/>
        </a:p>
      </dsp:txBody>
      <dsp:txXfrm>
        <a:off x="657224" y="1537"/>
        <a:ext cx="2446734" cy="1468040"/>
      </dsp:txXfrm>
    </dsp:sp>
    <dsp:sp modelId="{9AB646F4-0D02-4DB4-9248-039BBC53FACA}">
      <dsp:nvSpPr>
        <dsp:cNvPr id="0" name=""/>
        <dsp:cNvSpPr/>
      </dsp:nvSpPr>
      <dsp:spPr>
        <a:xfrm>
          <a:off x="3348632" y="1537"/>
          <a:ext cx="2446734" cy="14680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smtClean="0"/>
            <a:t>Booking Changes</a:t>
          </a:r>
          <a:endParaRPr lang="en-US" sz="2400" kern="1200"/>
        </a:p>
      </dsp:txBody>
      <dsp:txXfrm>
        <a:off x="3348632" y="1537"/>
        <a:ext cx="2446734" cy="1468040"/>
      </dsp:txXfrm>
    </dsp:sp>
    <dsp:sp modelId="{4D8A1D25-0DA7-4334-B56D-982FC48A9921}">
      <dsp:nvSpPr>
        <dsp:cNvPr id="0" name=""/>
        <dsp:cNvSpPr/>
      </dsp:nvSpPr>
      <dsp:spPr>
        <a:xfrm>
          <a:off x="6040040" y="1537"/>
          <a:ext cx="2446734" cy="14680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smtClean="0"/>
            <a:t>Compulsory Insurance</a:t>
          </a:r>
          <a:endParaRPr lang="en-US" sz="2400" kern="1200"/>
        </a:p>
      </dsp:txBody>
      <dsp:txXfrm>
        <a:off x="6040040" y="1537"/>
        <a:ext cx="2446734" cy="1468040"/>
      </dsp:txXfrm>
    </dsp:sp>
    <dsp:sp modelId="{A3EA7D17-E42E-466C-842F-399877B1835E}">
      <dsp:nvSpPr>
        <dsp:cNvPr id="0" name=""/>
        <dsp:cNvSpPr/>
      </dsp:nvSpPr>
      <dsp:spPr>
        <a:xfrm>
          <a:off x="657224" y="1714251"/>
          <a:ext cx="2446734" cy="14680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smtClean="0"/>
            <a:t>Flight Delays</a:t>
          </a:r>
          <a:endParaRPr lang="en-US" sz="2400" kern="1200"/>
        </a:p>
      </dsp:txBody>
      <dsp:txXfrm>
        <a:off x="657224" y="1714251"/>
        <a:ext cx="2446734" cy="1468040"/>
      </dsp:txXfrm>
    </dsp:sp>
    <dsp:sp modelId="{4D540358-AAA7-4736-AFE8-A2EEB5A6A1A7}">
      <dsp:nvSpPr>
        <dsp:cNvPr id="0" name=""/>
        <dsp:cNvSpPr/>
      </dsp:nvSpPr>
      <dsp:spPr>
        <a:xfrm>
          <a:off x="3348632" y="1714251"/>
          <a:ext cx="2446734" cy="14680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smtClean="0"/>
            <a:t>If we change your holiday before you leave</a:t>
          </a:r>
          <a:endParaRPr lang="en-US" sz="2400" kern="1200"/>
        </a:p>
      </dsp:txBody>
      <dsp:txXfrm>
        <a:off x="3348632" y="1714251"/>
        <a:ext cx="2446734" cy="1468040"/>
      </dsp:txXfrm>
    </dsp:sp>
    <dsp:sp modelId="{E66F3F0B-5C5B-411F-B81C-D9341C15DC7A}">
      <dsp:nvSpPr>
        <dsp:cNvPr id="0" name=""/>
        <dsp:cNvSpPr/>
      </dsp:nvSpPr>
      <dsp:spPr>
        <a:xfrm>
          <a:off x="6040040" y="1714251"/>
          <a:ext cx="2446734" cy="14680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smtClean="0"/>
            <a:t>If we make changes after you have booked your holiday</a:t>
          </a:r>
          <a:endParaRPr lang="en-US" sz="2400" kern="1200"/>
        </a:p>
      </dsp:txBody>
      <dsp:txXfrm>
        <a:off x="6040040" y="1714251"/>
        <a:ext cx="2446734" cy="1468040"/>
      </dsp:txXfrm>
    </dsp:sp>
    <dsp:sp modelId="{3A7D9DF6-3215-4871-BFD8-5D65864938E6}">
      <dsp:nvSpPr>
        <dsp:cNvPr id="0" name=""/>
        <dsp:cNvSpPr/>
      </dsp:nvSpPr>
      <dsp:spPr>
        <a:xfrm>
          <a:off x="3348632" y="3426965"/>
          <a:ext cx="2446734" cy="14680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smtClean="0"/>
            <a:t>Your holiday price</a:t>
          </a:r>
          <a:endParaRPr lang="en-US" sz="2400" kern="1200"/>
        </a:p>
      </dsp:txBody>
      <dsp:txXfrm>
        <a:off x="3348632" y="3426965"/>
        <a:ext cx="2446734" cy="14680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78807C-C814-4738-AB0A-B22A599BBE66}" type="datetimeFigureOut">
              <a:rPr lang="en-US" smtClean="0"/>
              <a:t>9/26/2011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C4A316-781D-45F2-AED1-AC59272590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2161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A363F-C090-44A8-8856-CB01381E3B9F}" type="datetimeFigureOut">
              <a:rPr lang="en-US" smtClean="0"/>
              <a:pPr/>
              <a:t>9/26/2011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C88906F-D44F-4A20-9890-60F46A35B3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A363F-C090-44A8-8856-CB01381E3B9F}" type="datetimeFigureOut">
              <a:rPr lang="en-US" smtClean="0"/>
              <a:pPr/>
              <a:t>9/26/2011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8906F-D44F-4A20-9890-60F46A35B3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A363F-C090-44A8-8856-CB01381E3B9F}" type="datetimeFigureOut">
              <a:rPr lang="en-US" smtClean="0"/>
              <a:pPr/>
              <a:t>9/26/2011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8906F-D44F-4A20-9890-60F46A35B3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A363F-C090-44A8-8856-CB01381E3B9F}" type="datetimeFigureOut">
              <a:rPr lang="en-US" smtClean="0"/>
              <a:pPr/>
              <a:t>9/26/2011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C88906F-D44F-4A20-9890-60F46A35B3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A363F-C090-44A8-8856-CB01381E3B9F}" type="datetimeFigureOut">
              <a:rPr lang="en-US" smtClean="0"/>
              <a:pPr/>
              <a:t>9/26/2011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8906F-D44F-4A20-9890-60F46A35B30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A363F-C090-44A8-8856-CB01381E3B9F}" type="datetimeFigureOut">
              <a:rPr lang="en-US" smtClean="0"/>
              <a:pPr/>
              <a:t>9/26/2011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8906F-D44F-4A20-9890-60F46A35B3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A363F-C090-44A8-8856-CB01381E3B9F}" type="datetimeFigureOut">
              <a:rPr lang="en-US" smtClean="0"/>
              <a:pPr/>
              <a:t>9/26/2011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1C88906F-D44F-4A20-9890-60F46A35B30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A363F-C090-44A8-8856-CB01381E3B9F}" type="datetimeFigureOut">
              <a:rPr lang="en-US" smtClean="0"/>
              <a:pPr/>
              <a:t>9/26/2011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8906F-D44F-4A20-9890-60F46A35B3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A363F-C090-44A8-8856-CB01381E3B9F}" type="datetimeFigureOut">
              <a:rPr lang="en-US" smtClean="0"/>
              <a:pPr/>
              <a:t>9/26/2011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8906F-D44F-4A20-9890-60F46A35B3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A363F-C090-44A8-8856-CB01381E3B9F}" type="datetimeFigureOut">
              <a:rPr lang="en-US" smtClean="0"/>
              <a:pPr/>
              <a:t>9/26/2011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8906F-D44F-4A20-9890-60F46A35B3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A363F-C090-44A8-8856-CB01381E3B9F}" type="datetimeFigureOut">
              <a:rPr lang="en-US" smtClean="0"/>
              <a:pPr/>
              <a:t>9/26/2011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8906F-D44F-4A20-9890-60F46A35B30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E7A363F-C090-44A8-8856-CB01381E3B9F}" type="datetimeFigureOut">
              <a:rPr lang="en-US" smtClean="0"/>
              <a:pPr/>
              <a:t>9/26/2011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C88906F-D44F-4A20-9890-60F46A35B30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Brandy%20-%20Have%20You%20Ever%20Lyrics.mp3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otwirecom_Commercial_Same_Room_Better_Price.wmv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Tourism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81000" y="5638800"/>
            <a:ext cx="4724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chemeClr val="tx2"/>
                </a:solidFill>
              </a:rPr>
              <a:t>Aaron McGrath</a:t>
            </a:r>
          </a:p>
          <a:p>
            <a:r>
              <a:rPr lang="en-US" sz="2800" i="1" smtClean="0">
                <a:solidFill>
                  <a:schemeClr val="tx2"/>
                </a:solidFill>
              </a:rPr>
              <a:t>aaronyraquel@yahoo.cl</a:t>
            </a:r>
            <a:endParaRPr lang="en-US" sz="2800" i="1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274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My trip to Chile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Cheap-O </a:t>
            </a:r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99" r="26041" b="31746"/>
          <a:stretch/>
        </p:blipFill>
        <p:spPr bwMode="auto">
          <a:xfrm>
            <a:off x="-1" y="1556792"/>
            <a:ext cx="9143999" cy="3861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466" b="16313"/>
          <a:stretch/>
        </p:blipFill>
        <p:spPr bwMode="auto">
          <a:xfrm>
            <a:off x="-17200" y="707782"/>
            <a:ext cx="9396536" cy="2758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767" b="11133"/>
          <a:stretch/>
        </p:blipFill>
        <p:spPr bwMode="auto">
          <a:xfrm>
            <a:off x="-53388" y="3466022"/>
            <a:ext cx="9432724" cy="2232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103766" y="3185266"/>
            <a:ext cx="4436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* 1. Springfield, Missouri (SGF)</a:t>
            </a:r>
          </a:p>
          <a:p>
            <a:r>
              <a:rPr lang="en-US" sz="24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Springfield/Branson Regional Airport</a:t>
            </a:r>
            <a:endParaRPr lang="en-US" sz="2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39870" y="2237963"/>
            <a:ext cx="31041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* 2. Chicago, Illinois (ORD) </a:t>
            </a:r>
            <a:r>
              <a:rPr lang="en-US" sz="24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Chicago </a:t>
            </a:r>
            <a:r>
              <a:rPr lang="en-US"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O’Hare</a:t>
            </a:r>
            <a:endParaRPr lang="en-US" sz="2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95654" y="5283200"/>
            <a:ext cx="47248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3. Miami, Florida (Miami) *</a:t>
            </a:r>
          </a:p>
          <a:p>
            <a:r>
              <a:rPr lang="en-US"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 </a:t>
            </a:r>
            <a:r>
              <a:rPr lang="en-US" sz="24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	</a:t>
            </a:r>
            <a:r>
              <a:rPr lang="en-US"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Miami International Airport</a:t>
            </a:r>
            <a:endParaRPr lang="en-US" sz="2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33" t="12500" r="64023" b="78718"/>
          <a:stretch/>
        </p:blipFill>
        <p:spPr bwMode="auto">
          <a:xfrm>
            <a:off x="22418" y="5698699"/>
            <a:ext cx="3882406" cy="1172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8741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13" t="25794" r="34022" b="9127"/>
          <a:stretch/>
        </p:blipFill>
        <p:spPr bwMode="auto">
          <a:xfrm>
            <a:off x="4067943" y="0"/>
            <a:ext cx="464169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959750" y="869811"/>
            <a:ext cx="4724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* 4. Bogotá, Colombia (BOG)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20072" y="4079728"/>
            <a:ext cx="4724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* 5. Santiago, Chile (SCL)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10" t="11891" r="64080" b="81798"/>
          <a:stretch/>
        </p:blipFill>
        <p:spPr bwMode="auto">
          <a:xfrm>
            <a:off x="-108520" y="539388"/>
            <a:ext cx="4333018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9309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Booking terms &amp; conditions p. 96 </a:t>
            </a:r>
            <a:endParaRPr lang="en-US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356361013"/>
              </p:ext>
            </p:extLst>
          </p:nvPr>
        </p:nvGraphicFramePr>
        <p:xfrm>
          <a:off x="0" y="1484784"/>
          <a:ext cx="9144000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69830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“If” statements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i="1" smtClean="0"/>
              <a:t>If</a:t>
            </a:r>
            <a:r>
              <a:rPr lang="en-US" sz="2800" smtClean="0"/>
              <a:t> describes a situation or event that is conditional.</a:t>
            </a:r>
          </a:p>
          <a:p>
            <a:endParaRPr lang="en-US" smtClean="0"/>
          </a:p>
          <a:p>
            <a:pPr marL="0" indent="0">
              <a:buNone/>
            </a:pPr>
            <a:endParaRPr lang="en-US" smtClean="0"/>
          </a:p>
        </p:txBody>
      </p:sp>
      <p:sp>
        <p:nvSpPr>
          <p:cNvPr id="4" name="TextBox 3"/>
          <p:cNvSpPr txBox="1"/>
          <p:nvPr/>
        </p:nvSpPr>
        <p:spPr>
          <a:xfrm>
            <a:off x="1341468" y="2420888"/>
            <a:ext cx="62646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800" smtClean="0">
                <a:solidFill>
                  <a:schemeClr val="tx2"/>
                </a:solidFill>
              </a:rPr>
              <a:t>present simple </a:t>
            </a:r>
            <a:r>
              <a:rPr lang="en-US" sz="2800" b="1" smtClean="0">
                <a:solidFill>
                  <a:schemeClr val="tx2"/>
                </a:solidFill>
              </a:rPr>
              <a:t>(you go)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smtClean="0">
                <a:solidFill>
                  <a:schemeClr val="tx2"/>
                </a:solidFill>
              </a:rPr>
              <a:t>present continuous </a:t>
            </a:r>
            <a:r>
              <a:rPr lang="en-US" sz="2800" b="1" smtClean="0">
                <a:solidFill>
                  <a:schemeClr val="tx2"/>
                </a:solidFill>
              </a:rPr>
              <a:t>(you’re going)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smtClean="0">
                <a:solidFill>
                  <a:schemeClr val="tx2"/>
                </a:solidFill>
              </a:rPr>
              <a:t>present perfect </a:t>
            </a:r>
            <a:r>
              <a:rPr lang="en-US" sz="2800" b="1" smtClean="0">
                <a:solidFill>
                  <a:schemeClr val="tx2"/>
                </a:solidFill>
              </a:rPr>
              <a:t>(you’ve gone)</a:t>
            </a:r>
          </a:p>
        </p:txBody>
      </p:sp>
      <p:sp>
        <p:nvSpPr>
          <p:cNvPr id="5" name="Rectangle 4"/>
          <p:cNvSpPr/>
          <p:nvPr/>
        </p:nvSpPr>
        <p:spPr>
          <a:xfrm>
            <a:off x="395536" y="1988840"/>
            <a:ext cx="189186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i="1" cap="none" spc="5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Condition</a:t>
            </a:r>
            <a:endParaRPr lang="en-US" sz="4000" b="1" i="1" cap="none" spc="5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6936" y="4546106"/>
            <a:ext cx="80634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800" smtClean="0">
                <a:solidFill>
                  <a:schemeClr val="tx2"/>
                </a:solidFill>
              </a:rPr>
              <a:t>future (can, will, may might, must, should)</a:t>
            </a:r>
            <a:endParaRPr lang="en-US" sz="2800" b="1" smtClean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80426" y="3933056"/>
            <a:ext cx="261539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i="1" cap="none" spc="5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Consequence</a:t>
            </a:r>
            <a:endParaRPr lang="en-US" sz="4000" b="1" i="1" cap="none" spc="5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0426" y="2759442"/>
            <a:ext cx="10081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mtClean="0">
                <a:solidFill>
                  <a:schemeClr val="tx2"/>
                </a:solidFill>
              </a:rPr>
              <a:t>If +</a:t>
            </a:r>
            <a:endParaRPr lang="en-US" sz="4000">
              <a:solidFill>
                <a:schemeClr val="tx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5807" y="5571237"/>
            <a:ext cx="86409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latin typeface="Georgia" pitchFamily="18" charset="0"/>
              </a:rPr>
              <a:t>If you decide to stay for longer than a month, we will offer a discount.</a:t>
            </a:r>
            <a:endParaRPr lang="en-US" sz="2800" b="1">
              <a:latin typeface="Georgi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99592" y="5193253"/>
            <a:ext cx="1438633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b="1" smtClean="0"/>
              <a:t>CONDITION</a:t>
            </a:r>
            <a:endParaRPr lang="en-US" b="1"/>
          </a:p>
        </p:txBody>
      </p:sp>
      <p:sp>
        <p:nvSpPr>
          <p:cNvPr id="11" name="TextBox 10"/>
          <p:cNvSpPr txBox="1"/>
          <p:nvPr/>
        </p:nvSpPr>
        <p:spPr>
          <a:xfrm>
            <a:off x="1045135" y="6505599"/>
            <a:ext cx="1438633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b="1" smtClean="0"/>
              <a:t>CONSEQUENCE</a:t>
            </a: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1249499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“If” statements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i="1" smtClean="0"/>
              <a:t>If</a:t>
            </a:r>
            <a:r>
              <a:rPr lang="en-US" sz="2800" smtClean="0"/>
              <a:t> describes a situation or event that is conditional.</a:t>
            </a:r>
          </a:p>
          <a:p>
            <a:endParaRPr lang="en-US" smtClean="0"/>
          </a:p>
          <a:p>
            <a:pPr marL="0" indent="0">
              <a:buNone/>
            </a:pPr>
            <a:endParaRPr lang="en-US" smtClean="0"/>
          </a:p>
        </p:txBody>
      </p:sp>
      <p:sp>
        <p:nvSpPr>
          <p:cNvPr id="4" name="TextBox 3"/>
          <p:cNvSpPr txBox="1"/>
          <p:nvPr/>
        </p:nvSpPr>
        <p:spPr>
          <a:xfrm>
            <a:off x="1341468" y="2420888"/>
            <a:ext cx="62646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800" smtClean="0">
                <a:solidFill>
                  <a:schemeClr val="tx2"/>
                </a:solidFill>
              </a:rPr>
              <a:t>present simple </a:t>
            </a:r>
            <a:r>
              <a:rPr lang="en-US" sz="2800" b="1" smtClean="0">
                <a:solidFill>
                  <a:schemeClr val="tx2"/>
                </a:solidFill>
              </a:rPr>
              <a:t>(you go)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smtClean="0">
                <a:solidFill>
                  <a:schemeClr val="tx2"/>
                </a:solidFill>
              </a:rPr>
              <a:t>present continuous </a:t>
            </a:r>
            <a:r>
              <a:rPr lang="en-US" sz="2800" b="1" smtClean="0">
                <a:solidFill>
                  <a:schemeClr val="tx2"/>
                </a:solidFill>
              </a:rPr>
              <a:t>(you’re going)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smtClean="0">
                <a:solidFill>
                  <a:schemeClr val="tx2"/>
                </a:solidFill>
              </a:rPr>
              <a:t>present perfect </a:t>
            </a:r>
            <a:r>
              <a:rPr lang="en-US" sz="2800" b="1" smtClean="0">
                <a:solidFill>
                  <a:schemeClr val="tx2"/>
                </a:solidFill>
              </a:rPr>
              <a:t>(you’ve gone)</a:t>
            </a:r>
          </a:p>
        </p:txBody>
      </p:sp>
      <p:sp>
        <p:nvSpPr>
          <p:cNvPr id="5" name="Rectangle 4"/>
          <p:cNvSpPr/>
          <p:nvPr/>
        </p:nvSpPr>
        <p:spPr>
          <a:xfrm>
            <a:off x="395536" y="1988840"/>
            <a:ext cx="189186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i="1" cap="none" spc="5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Condition</a:t>
            </a:r>
            <a:endParaRPr lang="en-US" sz="4000" b="1" i="1" cap="none" spc="5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6936" y="4546106"/>
            <a:ext cx="80634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800" smtClean="0">
                <a:solidFill>
                  <a:schemeClr val="tx2"/>
                </a:solidFill>
              </a:rPr>
              <a:t>future (can, will, may might, must, should)</a:t>
            </a:r>
            <a:endParaRPr lang="en-US" sz="2800" b="1" smtClean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80426" y="3933056"/>
            <a:ext cx="261539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i="1" cap="none" spc="5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Consequence</a:t>
            </a:r>
            <a:endParaRPr lang="en-US" sz="4000" b="1" i="1" cap="none" spc="5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0426" y="2759442"/>
            <a:ext cx="10081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mtClean="0">
                <a:solidFill>
                  <a:schemeClr val="tx2"/>
                </a:solidFill>
              </a:rPr>
              <a:t>If +</a:t>
            </a:r>
            <a:endParaRPr lang="en-US" sz="4000">
              <a:solidFill>
                <a:schemeClr val="tx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5807" y="5571237"/>
            <a:ext cx="86409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latin typeface="Georgia" pitchFamily="18" charset="0"/>
              </a:rPr>
              <a:t>If you cancel your trip, you can only receive a 50 percent refund on your ticket.</a:t>
            </a:r>
            <a:endParaRPr lang="en-US" sz="2800" b="1">
              <a:latin typeface="Georgi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99592" y="5353471"/>
            <a:ext cx="1438633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b="1" smtClean="0"/>
              <a:t>CONDITION</a:t>
            </a:r>
            <a:endParaRPr lang="en-US" b="1"/>
          </a:p>
        </p:txBody>
      </p:sp>
      <p:sp>
        <p:nvSpPr>
          <p:cNvPr id="11" name="TextBox 10"/>
          <p:cNvSpPr txBox="1"/>
          <p:nvPr/>
        </p:nvSpPr>
        <p:spPr>
          <a:xfrm>
            <a:off x="5364089" y="5353471"/>
            <a:ext cx="2952328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b="1" smtClean="0"/>
              <a:t>CONSEQUENCE</a:t>
            </a: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1042226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“IF” STatements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smtClean="0"/>
              <a:t>Match the </a:t>
            </a:r>
            <a:r>
              <a:rPr lang="en-US" sz="3600" i="1" smtClean="0"/>
              <a:t>if</a:t>
            </a:r>
            <a:r>
              <a:rPr lang="en-US" sz="3600" smtClean="0"/>
              <a:t> statements on </a:t>
            </a:r>
            <a:r>
              <a:rPr lang="en-US" sz="3600"/>
              <a:t>Act. 2, p. 97 </a:t>
            </a:r>
            <a:endParaRPr lang="en-US" sz="3600"/>
          </a:p>
        </p:txBody>
      </p:sp>
    </p:spTree>
    <p:extLst>
      <p:ext uri="{BB962C8B-B14F-4D97-AF65-F5344CB8AC3E}">
        <p14:creationId xmlns:p14="http://schemas.microsoft.com/office/powerpoint/2010/main" val="2957560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Practice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600" smtClean="0"/>
              <a:t>With a partner, create a scenario in which a customer calls in to ask questions about the terms and conditions of an airline reservation.</a:t>
            </a:r>
          </a:p>
          <a:p>
            <a:r>
              <a:rPr lang="en-US" sz="3600" smtClean="0"/>
              <a:t>Have at least 5 questions and answers that use </a:t>
            </a:r>
            <a:r>
              <a:rPr lang="en-US" sz="3600" i="1" smtClean="0"/>
              <a:t>if</a:t>
            </a:r>
            <a:r>
              <a:rPr lang="en-US" sz="3600" smtClean="0"/>
              <a:t> statements.</a:t>
            </a:r>
          </a:p>
          <a:p>
            <a:pPr lvl="1"/>
            <a:r>
              <a:rPr lang="en-US" sz="3200" smtClean="0"/>
              <a:t>Person A: Travel Agent</a:t>
            </a:r>
          </a:p>
          <a:p>
            <a:pPr lvl="1"/>
            <a:r>
              <a:rPr lang="en-US" sz="3200" smtClean="0"/>
              <a:t>Person B: Customer</a:t>
            </a:r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1659123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Review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907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2525004"/>
              </p:ext>
            </p:extLst>
          </p:nvPr>
        </p:nvGraphicFramePr>
        <p:xfrm>
          <a:off x="827584" y="15240"/>
          <a:ext cx="7959258" cy="68386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1921"/>
                <a:gridCol w="2628057"/>
                <a:gridCol w="3679280"/>
              </a:tblGrid>
              <a:tr h="466240">
                <a:tc>
                  <a:txBody>
                    <a:bodyPr/>
                    <a:lstStyle/>
                    <a:p>
                      <a:pPr algn="l"/>
                      <a:r>
                        <a:rPr lang="en-US" i="1" dirty="0" smtClean="0"/>
                        <a:t>present</a:t>
                      </a:r>
                      <a:endParaRPr lang="en-US" i="1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i="1" dirty="0" smtClean="0"/>
                        <a:t>simple</a:t>
                      </a:r>
                      <a:r>
                        <a:rPr lang="en-US" i="1" baseline="0" dirty="0" smtClean="0"/>
                        <a:t> past</a:t>
                      </a:r>
                      <a:endParaRPr lang="en-US" i="1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i="1" smtClean="0"/>
                        <a:t>present</a:t>
                      </a:r>
                      <a:r>
                        <a:rPr lang="en-US" i="1" baseline="0" smtClean="0"/>
                        <a:t> perfect (use with have/has)</a:t>
                      </a:r>
                      <a:endParaRPr lang="en-US" i="1"/>
                    </a:p>
                  </a:txBody>
                  <a:tcPr anchor="b"/>
                </a:tc>
              </a:tr>
              <a:tr h="531031">
                <a:tc>
                  <a:txBody>
                    <a:bodyPr/>
                    <a:lstStyle/>
                    <a:p>
                      <a:r>
                        <a:rPr lang="en-US" sz="2400" smtClean="0"/>
                        <a:t>be</a:t>
                      </a:r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b="1" smtClean="0"/>
                        <a:t>was/were</a:t>
                      </a:r>
                      <a:endParaRPr lang="en-US" sz="24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b="1" smtClean="0"/>
                        <a:t>been</a:t>
                      </a:r>
                      <a:endParaRPr lang="en-US" sz="2400" b="1"/>
                    </a:p>
                  </a:txBody>
                  <a:tcPr anchor="ctr"/>
                </a:tc>
              </a:tr>
              <a:tr h="531031">
                <a:tc>
                  <a:txBody>
                    <a:bodyPr/>
                    <a:lstStyle/>
                    <a:p>
                      <a:r>
                        <a:rPr lang="en-US" sz="2400" smtClean="0"/>
                        <a:t>do</a:t>
                      </a:r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b="1" smtClean="0"/>
                        <a:t>did</a:t>
                      </a:r>
                      <a:endParaRPr lang="en-US" sz="24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b="1" smtClean="0"/>
                        <a:t>done</a:t>
                      </a:r>
                      <a:endParaRPr lang="en-US" sz="2400" b="1"/>
                    </a:p>
                  </a:txBody>
                  <a:tcPr anchor="ctr"/>
                </a:tc>
              </a:tr>
              <a:tr h="531031">
                <a:tc>
                  <a:txBody>
                    <a:bodyPr/>
                    <a:lstStyle/>
                    <a:p>
                      <a:r>
                        <a:rPr lang="en-US" sz="2400" smtClean="0"/>
                        <a:t>eat</a:t>
                      </a:r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b="1" smtClean="0"/>
                        <a:t>ate</a:t>
                      </a:r>
                      <a:endParaRPr lang="en-US" sz="24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b="1" smtClean="0"/>
                        <a:t>eaten</a:t>
                      </a:r>
                      <a:endParaRPr lang="en-US" sz="2400" b="1"/>
                    </a:p>
                  </a:txBody>
                  <a:tcPr anchor="ctr"/>
                </a:tc>
              </a:tr>
              <a:tr h="531031">
                <a:tc>
                  <a:txBody>
                    <a:bodyPr/>
                    <a:lstStyle/>
                    <a:p>
                      <a:r>
                        <a:rPr lang="en-US" sz="2400" smtClean="0"/>
                        <a:t>go</a:t>
                      </a:r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b="1" smtClean="0"/>
                        <a:t>went</a:t>
                      </a:r>
                      <a:endParaRPr lang="en-US" sz="24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b="1" smtClean="0"/>
                        <a:t>gone</a:t>
                      </a:r>
                      <a:endParaRPr lang="en-US" sz="2400" b="1"/>
                    </a:p>
                  </a:txBody>
                  <a:tcPr anchor="ctr"/>
                </a:tc>
              </a:tr>
              <a:tr h="531031">
                <a:tc>
                  <a:txBody>
                    <a:bodyPr/>
                    <a:lstStyle/>
                    <a:p>
                      <a:r>
                        <a:rPr lang="en-US" sz="2400" smtClean="0"/>
                        <a:t>have</a:t>
                      </a:r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b="1" smtClean="0"/>
                        <a:t>had</a:t>
                      </a:r>
                      <a:endParaRPr lang="en-US" sz="24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b="1" smtClean="0"/>
                        <a:t>had</a:t>
                      </a:r>
                      <a:endParaRPr lang="en-US" sz="2400" b="1"/>
                    </a:p>
                  </a:txBody>
                  <a:tcPr anchor="ctr"/>
                </a:tc>
              </a:tr>
              <a:tr h="531031">
                <a:tc>
                  <a:txBody>
                    <a:bodyPr/>
                    <a:lstStyle/>
                    <a:p>
                      <a:r>
                        <a:rPr lang="en-US" sz="2400" smtClean="0"/>
                        <a:t>make</a:t>
                      </a:r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b="1" smtClean="0"/>
                        <a:t>made</a:t>
                      </a:r>
                      <a:endParaRPr lang="en-US" sz="24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b="1" smtClean="0"/>
                        <a:t>made</a:t>
                      </a:r>
                      <a:endParaRPr lang="en-US" sz="2400" b="1"/>
                    </a:p>
                  </a:txBody>
                  <a:tcPr anchor="ctr"/>
                </a:tc>
              </a:tr>
              <a:tr h="531031">
                <a:tc>
                  <a:txBody>
                    <a:bodyPr/>
                    <a:lstStyle/>
                    <a:p>
                      <a:r>
                        <a:rPr lang="en-US" sz="2400" smtClean="0"/>
                        <a:t>ride</a:t>
                      </a:r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b="1" smtClean="0"/>
                        <a:t>rode</a:t>
                      </a:r>
                      <a:endParaRPr lang="en-US" sz="24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b="1" smtClean="0"/>
                        <a:t>ridden</a:t>
                      </a:r>
                      <a:endParaRPr lang="en-US" sz="2400" b="1"/>
                    </a:p>
                  </a:txBody>
                  <a:tcPr anchor="ctr"/>
                </a:tc>
              </a:tr>
              <a:tr h="531031">
                <a:tc>
                  <a:txBody>
                    <a:bodyPr/>
                    <a:lstStyle/>
                    <a:p>
                      <a:r>
                        <a:rPr lang="en-US" sz="2400" smtClean="0"/>
                        <a:t>see</a:t>
                      </a:r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b="1" smtClean="0"/>
                        <a:t>saw</a:t>
                      </a:r>
                      <a:endParaRPr lang="en-US" sz="24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b="1" smtClean="0"/>
                        <a:t>seen</a:t>
                      </a:r>
                      <a:endParaRPr lang="en-US" sz="2400" b="1"/>
                    </a:p>
                  </a:txBody>
                  <a:tcPr anchor="ctr"/>
                </a:tc>
              </a:tr>
              <a:tr h="531031">
                <a:tc>
                  <a:txBody>
                    <a:bodyPr/>
                    <a:lstStyle/>
                    <a:p>
                      <a:r>
                        <a:rPr lang="en-US" sz="2400" smtClean="0"/>
                        <a:t>drive</a:t>
                      </a:r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b="1" smtClean="0"/>
                        <a:t>drove</a:t>
                      </a:r>
                      <a:endParaRPr lang="en-US" sz="24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b="1" smtClean="0"/>
                        <a:t>driven</a:t>
                      </a:r>
                      <a:endParaRPr lang="en-US" sz="2400" b="1"/>
                    </a:p>
                  </a:txBody>
                  <a:tcPr anchor="ctr"/>
                </a:tc>
              </a:tr>
              <a:tr h="531031">
                <a:tc>
                  <a:txBody>
                    <a:bodyPr/>
                    <a:lstStyle/>
                    <a:p>
                      <a:r>
                        <a:rPr lang="en-US" sz="2400" smtClean="0"/>
                        <a:t>fly</a:t>
                      </a:r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b="1" smtClean="0"/>
                        <a:t>flew</a:t>
                      </a:r>
                      <a:endParaRPr lang="en-US" sz="24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b="1" smtClean="0"/>
                        <a:t>flown</a:t>
                      </a:r>
                      <a:endParaRPr lang="en-US" sz="2400" b="1"/>
                    </a:p>
                  </a:txBody>
                  <a:tcPr anchor="ctr"/>
                </a:tc>
              </a:tr>
              <a:tr h="531031">
                <a:tc>
                  <a:txBody>
                    <a:bodyPr/>
                    <a:lstStyle/>
                    <a:p>
                      <a:r>
                        <a:rPr lang="en-US" sz="2400" smtClean="0"/>
                        <a:t>read</a:t>
                      </a:r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b="1" smtClean="0"/>
                        <a:t>read</a:t>
                      </a:r>
                      <a:endParaRPr lang="en-US" sz="24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b="1" smtClean="0"/>
                        <a:t>read</a:t>
                      </a:r>
                    </a:p>
                  </a:txBody>
                  <a:tcPr anchor="ctr"/>
                </a:tc>
              </a:tr>
              <a:tr h="531031">
                <a:tc>
                  <a:txBody>
                    <a:bodyPr/>
                    <a:lstStyle/>
                    <a:p>
                      <a:r>
                        <a:rPr lang="en-US" sz="2400" smtClean="0"/>
                        <a:t>write</a:t>
                      </a:r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b="1" smtClean="0"/>
                        <a:t>wrote</a:t>
                      </a:r>
                      <a:endParaRPr lang="en-US" sz="24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written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" name="Rounded Rectangle 1"/>
          <p:cNvSpPr/>
          <p:nvPr/>
        </p:nvSpPr>
        <p:spPr>
          <a:xfrm>
            <a:off x="2555776" y="548680"/>
            <a:ext cx="2304256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5220072" y="1052736"/>
            <a:ext cx="2304256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5220072" y="1628800"/>
            <a:ext cx="2304256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2555776" y="2132856"/>
            <a:ext cx="2304256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179512" y="2636912"/>
            <a:ext cx="2304256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5225538" y="3199121"/>
            <a:ext cx="2304256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5220072" y="3717032"/>
            <a:ext cx="2304256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2539188" y="4221088"/>
            <a:ext cx="2304256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5148064" y="4797152"/>
            <a:ext cx="2304256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5148064" y="5301208"/>
            <a:ext cx="2304256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5148064" y="5849562"/>
            <a:ext cx="2304256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5148064" y="6381328"/>
            <a:ext cx="2304256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860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Present Perfect vs. Simple Past</a:t>
            </a:r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897614"/>
              </p:ext>
            </p:extLst>
          </p:nvPr>
        </p:nvGraphicFramePr>
        <p:xfrm>
          <a:off x="755576" y="1600200"/>
          <a:ext cx="7560840" cy="43177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80420"/>
                <a:gridCol w="3780420"/>
              </a:tblGrid>
              <a:tr h="4766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Present Perfect</a:t>
                      </a:r>
                      <a:endParaRPr lang="en-US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Simple Past</a:t>
                      </a:r>
                      <a:endParaRPr lang="en-US" sz="24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841041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Georgia" pitchFamily="18" charset="0"/>
                        </a:rPr>
                        <a:t>An</a:t>
                      </a:r>
                      <a:r>
                        <a:rPr lang="en-US" sz="2800" b="1" baseline="0" dirty="0" smtClean="0">
                          <a:latin typeface="Georgia" pitchFamily="18" charset="0"/>
                        </a:rPr>
                        <a:t> </a:t>
                      </a:r>
                      <a:r>
                        <a:rPr lang="en-US" sz="2800" b="1" baseline="0" dirty="0" smtClean="0">
                          <a:solidFill>
                            <a:schemeClr val="accent1"/>
                          </a:solidFill>
                          <a:latin typeface="Georgia" pitchFamily="18" charset="0"/>
                        </a:rPr>
                        <a:t>indefinite time </a:t>
                      </a:r>
                      <a:r>
                        <a:rPr lang="en-US" sz="2800" b="1" baseline="0" dirty="0" smtClean="0">
                          <a:latin typeface="Georgia" pitchFamily="18" charset="0"/>
                        </a:rPr>
                        <a:t>in the past.</a:t>
                      </a:r>
                    </a:p>
                    <a:p>
                      <a:r>
                        <a:rPr lang="en-US" sz="1600" i="1" baseline="0" dirty="0" smtClean="0">
                          <a:latin typeface="Arial" pitchFamily="34" charset="0"/>
                          <a:cs typeface="Arial" pitchFamily="34" charset="0"/>
                        </a:rPr>
                        <a:t>example:</a:t>
                      </a:r>
                    </a:p>
                    <a:p>
                      <a:pPr marL="457200" indent="-457200">
                        <a:buFont typeface="Arial" pitchFamily="34" charset="0"/>
                        <a:buChar char="•"/>
                      </a:pPr>
                      <a:r>
                        <a:rPr lang="en-US" sz="2800" b="1" baseline="0" dirty="0" smtClean="0">
                          <a:latin typeface="Arial" pitchFamily="34" charset="0"/>
                          <a:cs typeface="Arial" pitchFamily="34" charset="0"/>
                        </a:rPr>
                        <a:t>Have</a:t>
                      </a:r>
                      <a:r>
                        <a:rPr lang="en-US" sz="2800" baseline="0" dirty="0" smtClean="0">
                          <a:latin typeface="Arial" pitchFamily="34" charset="0"/>
                          <a:cs typeface="Arial" pitchFamily="34" charset="0"/>
                        </a:rPr>
                        <a:t> you ever </a:t>
                      </a:r>
                      <a:r>
                        <a:rPr lang="en-US" sz="2800" b="1" baseline="0" dirty="0" smtClean="0">
                          <a:latin typeface="Arial" pitchFamily="34" charset="0"/>
                          <a:cs typeface="Arial" pitchFamily="34" charset="0"/>
                        </a:rPr>
                        <a:t>eaten</a:t>
                      </a:r>
                      <a:r>
                        <a:rPr lang="en-US" sz="2800" baseline="0" dirty="0" smtClean="0">
                          <a:latin typeface="Arial" pitchFamily="34" charset="0"/>
                          <a:cs typeface="Arial" pitchFamily="34" charset="0"/>
                        </a:rPr>
                        <a:t> Korean food?</a:t>
                      </a:r>
                    </a:p>
                    <a:p>
                      <a:pPr marL="457200" indent="-457200">
                        <a:buFont typeface="Arial" pitchFamily="34" charset="0"/>
                        <a:buChar char="•"/>
                      </a:pPr>
                      <a:r>
                        <a:rPr lang="en-US" sz="2800" baseline="0" dirty="0" smtClean="0">
                          <a:latin typeface="Arial" pitchFamily="34" charset="0"/>
                          <a:cs typeface="Arial" pitchFamily="34" charset="0"/>
                        </a:rPr>
                        <a:t>Yes, I </a:t>
                      </a:r>
                      <a:r>
                        <a:rPr lang="en-US" sz="2800" b="1" baseline="0" dirty="0" smtClean="0">
                          <a:latin typeface="Arial" pitchFamily="34" charset="0"/>
                          <a:cs typeface="Arial" pitchFamily="34" charset="0"/>
                        </a:rPr>
                        <a:t>have</a:t>
                      </a:r>
                      <a:r>
                        <a:rPr lang="en-US" sz="2800" baseline="0" dirty="0" smtClean="0"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</a:p>
                    <a:p>
                      <a:endParaRPr lang="en-US" sz="2800" baseline="0" dirty="0" smtClean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accent1"/>
                          </a:solidFill>
                          <a:latin typeface="Georgia" pitchFamily="18" charset="0"/>
                        </a:rPr>
                        <a:t>Specific time/event</a:t>
                      </a:r>
                      <a:r>
                        <a:rPr lang="en-US" sz="2800" b="1" dirty="0" smtClean="0">
                          <a:latin typeface="Georgia" pitchFamily="18" charset="0"/>
                        </a:rPr>
                        <a:t> in the past.</a:t>
                      </a:r>
                    </a:p>
                    <a:p>
                      <a:r>
                        <a:rPr lang="en-US" sz="1600" i="1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example:</a:t>
                      </a:r>
                    </a:p>
                    <a:p>
                      <a:r>
                        <a:rPr lang="en-US" sz="2800" b="0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 </a:t>
                      </a:r>
                      <a:r>
                        <a:rPr lang="en-US" sz="2800" b="1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ate</a:t>
                      </a:r>
                      <a:r>
                        <a:rPr lang="en-US" sz="2800" b="0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it once.</a:t>
                      </a:r>
                    </a:p>
                    <a:p>
                      <a:pPr algn="ctr"/>
                      <a:endParaRPr lang="en-US" sz="2800" b="1" dirty="0">
                        <a:latin typeface="Georgia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9370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92080" y="692696"/>
            <a:ext cx="2899792" cy="4903440"/>
          </a:xfrm>
        </p:spPr>
        <p:txBody>
          <a:bodyPr>
            <a:normAutofit/>
          </a:bodyPr>
          <a:lstStyle/>
          <a:p>
            <a:pPr algn="ctr"/>
            <a:r>
              <a:rPr lang="en-US" smtClean="0"/>
              <a:t>Yes, I’ve been to…</a:t>
            </a:r>
            <a:br>
              <a:rPr lang="en-US" smtClean="0"/>
            </a:br>
            <a:r>
              <a:rPr lang="en-US" sz="3600" i="1" smtClean="0">
                <a:solidFill>
                  <a:srgbClr val="FF0000"/>
                </a:solidFill>
              </a:rPr>
              <a:t>or</a:t>
            </a: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No, I haven’t been to…</a:t>
            </a:r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-1"/>
            <a:ext cx="3744416" cy="691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0416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466" b="16313"/>
          <a:stretch/>
        </p:blipFill>
        <p:spPr bwMode="auto">
          <a:xfrm>
            <a:off x="-17200" y="707782"/>
            <a:ext cx="9396536" cy="2758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767" b="11133"/>
          <a:stretch/>
        </p:blipFill>
        <p:spPr bwMode="auto">
          <a:xfrm>
            <a:off x="-53388" y="3466022"/>
            <a:ext cx="9432724" cy="2232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4007" y="5329262"/>
            <a:ext cx="7914456" cy="1600200"/>
          </a:xfrm>
        </p:spPr>
        <p:txBody>
          <a:bodyPr>
            <a:normAutofit/>
          </a:bodyPr>
          <a:lstStyle/>
          <a:p>
            <a:r>
              <a:rPr lang="es-CL" sz="4400" dirty="0" err="1" smtClean="0"/>
              <a:t>Have</a:t>
            </a:r>
            <a:r>
              <a:rPr lang="es-CL" sz="4400" dirty="0" smtClean="0"/>
              <a:t> </a:t>
            </a:r>
            <a:r>
              <a:rPr lang="es-CL" sz="4400" dirty="0" err="1" smtClean="0"/>
              <a:t>you</a:t>
            </a:r>
            <a:r>
              <a:rPr lang="es-CL" sz="4400" dirty="0" smtClean="0"/>
              <a:t> </a:t>
            </a:r>
            <a:r>
              <a:rPr lang="es-CL" sz="4400" dirty="0" err="1" smtClean="0"/>
              <a:t>ever</a:t>
            </a:r>
            <a:r>
              <a:rPr lang="es-CL" sz="4400" dirty="0" smtClean="0"/>
              <a:t>…?</a:t>
            </a:r>
            <a:endParaRPr lang="es-CL" sz="4400" dirty="0"/>
          </a:p>
        </p:txBody>
      </p:sp>
    </p:spTree>
    <p:extLst>
      <p:ext uri="{BB962C8B-B14F-4D97-AF65-F5344CB8AC3E}">
        <p14:creationId xmlns:p14="http://schemas.microsoft.com/office/powerpoint/2010/main" val="3445982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06" y="19633"/>
            <a:ext cx="2508319" cy="2503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479461" y="210126"/>
            <a:ext cx="6664539" cy="33855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600" dirty="0"/>
              <a:t>Song: </a:t>
            </a:r>
            <a:r>
              <a:rPr lang="en-US" sz="1600" b="1" dirty="0" smtClean="0"/>
              <a:t>Have You Ever? • </a:t>
            </a:r>
            <a:r>
              <a:rPr lang="en-US" sz="1600" dirty="0" smtClean="0"/>
              <a:t>Artist</a:t>
            </a:r>
            <a:r>
              <a:rPr lang="en-US" sz="1600" dirty="0"/>
              <a:t>: </a:t>
            </a:r>
            <a:r>
              <a:rPr lang="en-US" sz="1600" b="1" dirty="0" smtClean="0"/>
              <a:t>Brandy • </a:t>
            </a:r>
            <a:r>
              <a:rPr lang="en-US" sz="1600" dirty="0" smtClean="0"/>
              <a:t>Genre</a:t>
            </a:r>
            <a:r>
              <a:rPr lang="en-US" sz="1600" dirty="0"/>
              <a:t>: </a:t>
            </a:r>
            <a:r>
              <a:rPr lang="en-US" sz="1600" b="1" dirty="0" smtClean="0"/>
              <a:t>R&amp;B • </a:t>
            </a:r>
            <a:r>
              <a:rPr lang="en-US" sz="1600" dirty="0" smtClean="0"/>
              <a:t>Year</a:t>
            </a:r>
            <a:r>
              <a:rPr lang="en-US" sz="1600" dirty="0"/>
              <a:t>: </a:t>
            </a:r>
            <a:r>
              <a:rPr lang="en-US" sz="1600" b="1" dirty="0" smtClean="0"/>
              <a:t>1998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35496" y="836712"/>
            <a:ext cx="9108504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[</a:t>
            </a:r>
            <a:r>
              <a:rPr lang="en-US" dirty="0"/>
              <a:t>Chorus] </a:t>
            </a:r>
            <a:br>
              <a:rPr lang="en-US" dirty="0"/>
            </a:br>
            <a:r>
              <a:rPr lang="en-US" dirty="0"/>
              <a:t>Have you ever </a:t>
            </a:r>
            <a:r>
              <a:rPr lang="en-US" dirty="0" smtClean="0"/>
              <a:t>1.__________ somebody </a:t>
            </a:r>
            <a:r>
              <a:rPr lang="en-US" dirty="0"/>
              <a:t>so </a:t>
            </a:r>
            <a:r>
              <a:rPr lang="en-US" dirty="0" smtClean="0"/>
              <a:t>much it </a:t>
            </a:r>
            <a:r>
              <a:rPr lang="en-US" dirty="0"/>
              <a:t>makes you cry </a:t>
            </a:r>
            <a:br>
              <a:rPr lang="en-US" dirty="0"/>
            </a:br>
            <a:r>
              <a:rPr lang="en-US" dirty="0"/>
              <a:t>Have you ever </a:t>
            </a:r>
            <a:r>
              <a:rPr lang="en-US" dirty="0" smtClean="0"/>
              <a:t>2. ___________ something </a:t>
            </a:r>
            <a:r>
              <a:rPr lang="en-US" dirty="0"/>
              <a:t>so bad y</a:t>
            </a:r>
            <a:r>
              <a:rPr lang="en-US" dirty="0" smtClean="0"/>
              <a:t>ou </a:t>
            </a:r>
            <a:r>
              <a:rPr lang="en-US" dirty="0"/>
              <a:t>can't sleep at night </a:t>
            </a:r>
            <a:br>
              <a:rPr lang="en-US" dirty="0"/>
            </a:br>
            <a:r>
              <a:rPr lang="en-US" dirty="0"/>
              <a:t>Have you ever </a:t>
            </a:r>
            <a:r>
              <a:rPr lang="en-US" dirty="0" smtClean="0"/>
              <a:t>3.___________ to </a:t>
            </a:r>
            <a:r>
              <a:rPr lang="en-US" dirty="0"/>
              <a:t>find the words </a:t>
            </a:r>
            <a:r>
              <a:rPr lang="en-US" dirty="0" smtClean="0"/>
              <a:t>but </a:t>
            </a:r>
            <a:r>
              <a:rPr lang="en-US" dirty="0"/>
              <a:t>they don't come out right </a:t>
            </a:r>
            <a:br>
              <a:rPr lang="en-US" dirty="0"/>
            </a:br>
            <a:r>
              <a:rPr lang="en-US" dirty="0"/>
              <a:t>Have </a:t>
            </a:r>
            <a:r>
              <a:rPr lang="en-US" dirty="0">
                <a:solidFill>
                  <a:schemeClr val="bg1"/>
                </a:solidFill>
              </a:rPr>
              <a:t>you eve</a:t>
            </a:r>
            <a:r>
              <a:rPr lang="en-US" dirty="0"/>
              <a:t>r, have you ever 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Have you ever </a:t>
            </a:r>
            <a:r>
              <a:rPr lang="en-US" dirty="0" smtClean="0"/>
              <a:t>4.___________ in love, been </a:t>
            </a:r>
            <a:r>
              <a:rPr lang="en-US" dirty="0"/>
              <a:t>in love so bad </a:t>
            </a:r>
            <a:r>
              <a:rPr lang="en-US" dirty="0" smtClean="0"/>
              <a:t>you'd </a:t>
            </a:r>
            <a:r>
              <a:rPr lang="en-US" dirty="0"/>
              <a:t>do anything to make them understand </a:t>
            </a:r>
            <a:br>
              <a:rPr lang="en-US" dirty="0"/>
            </a:br>
            <a:r>
              <a:rPr lang="en-US" dirty="0"/>
              <a:t>Have you ever </a:t>
            </a:r>
            <a:r>
              <a:rPr lang="en-US" dirty="0" smtClean="0"/>
              <a:t>5.____________ someone </a:t>
            </a:r>
            <a:r>
              <a:rPr lang="en-US" dirty="0"/>
              <a:t>steal your heart away </a:t>
            </a:r>
            <a:r>
              <a:rPr lang="en-US" dirty="0" smtClean="0"/>
              <a:t>you'd </a:t>
            </a:r>
            <a:r>
              <a:rPr lang="en-US" dirty="0"/>
              <a:t>give anything to make them feel the same </a:t>
            </a:r>
            <a:br>
              <a:rPr lang="en-US" dirty="0"/>
            </a:br>
            <a:r>
              <a:rPr lang="en-US" dirty="0"/>
              <a:t>Have you ever </a:t>
            </a:r>
            <a:r>
              <a:rPr lang="en-US" dirty="0" smtClean="0"/>
              <a:t>6._____________ for </a:t>
            </a:r>
            <a:r>
              <a:rPr lang="en-US" dirty="0"/>
              <a:t>the words </a:t>
            </a:r>
            <a:r>
              <a:rPr lang="en-US" dirty="0" smtClean="0"/>
              <a:t>to </a:t>
            </a:r>
            <a:r>
              <a:rPr lang="en-US" dirty="0"/>
              <a:t>get you in their heart </a:t>
            </a:r>
            <a:br>
              <a:rPr lang="en-US" dirty="0"/>
            </a:br>
            <a:r>
              <a:rPr lang="en-US" dirty="0"/>
              <a:t>But you don't know what to </a:t>
            </a:r>
            <a:r>
              <a:rPr lang="en-US" dirty="0" smtClean="0"/>
              <a:t>say, and </a:t>
            </a:r>
            <a:r>
              <a:rPr lang="en-US" dirty="0"/>
              <a:t>you don't know where to start </a:t>
            </a:r>
            <a:br>
              <a:rPr lang="en-US" dirty="0"/>
            </a:br>
            <a:r>
              <a:rPr lang="en-US" dirty="0"/>
              <a:t>[Chorus] 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Have you ever </a:t>
            </a:r>
            <a:r>
              <a:rPr lang="en-US" dirty="0" smtClean="0"/>
              <a:t>7. _______________ the </a:t>
            </a:r>
            <a:r>
              <a:rPr lang="en-US" dirty="0"/>
              <a:t>one </a:t>
            </a:r>
            <a:r>
              <a:rPr lang="en-US" dirty="0" smtClean="0"/>
              <a:t>you've 8.__________ of </a:t>
            </a:r>
            <a:r>
              <a:rPr lang="en-US" dirty="0"/>
              <a:t>all of your life </a:t>
            </a:r>
            <a:br>
              <a:rPr lang="en-US" dirty="0"/>
            </a:br>
            <a:r>
              <a:rPr lang="en-US" dirty="0"/>
              <a:t>You'd do just about anything to </a:t>
            </a:r>
            <a:r>
              <a:rPr lang="en-US" dirty="0" smtClean="0"/>
              <a:t>look </a:t>
            </a:r>
            <a:r>
              <a:rPr lang="en-US" dirty="0"/>
              <a:t>into their eyes </a:t>
            </a:r>
            <a:br>
              <a:rPr lang="en-US" dirty="0"/>
            </a:br>
            <a:r>
              <a:rPr lang="en-US" dirty="0"/>
              <a:t>Have you finally found the one </a:t>
            </a:r>
            <a:r>
              <a:rPr lang="en-US" dirty="0" smtClean="0"/>
              <a:t>you've 9. _________ your </a:t>
            </a:r>
            <a:r>
              <a:rPr lang="en-US" dirty="0"/>
              <a:t>heart to </a:t>
            </a:r>
            <a:r>
              <a:rPr lang="en-US" dirty="0" smtClean="0"/>
              <a:t>only </a:t>
            </a:r>
            <a:r>
              <a:rPr lang="en-US" dirty="0"/>
              <a:t>to find that one won't </a:t>
            </a:r>
            <a:r>
              <a:rPr lang="en-US" dirty="0" smtClean="0"/>
              <a:t>give </a:t>
            </a:r>
            <a:r>
              <a:rPr lang="en-US" dirty="0"/>
              <a:t>their heart to </a:t>
            </a:r>
            <a:r>
              <a:rPr lang="en-US" dirty="0" smtClean="0"/>
              <a:t>you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Have you ever </a:t>
            </a:r>
            <a:r>
              <a:rPr lang="en-US" dirty="0" smtClean="0"/>
              <a:t>10. _______________ your </a:t>
            </a:r>
            <a:r>
              <a:rPr lang="en-US" dirty="0"/>
              <a:t>eyes and </a:t>
            </a:r>
            <a:r>
              <a:rPr lang="en-US" dirty="0" smtClean="0"/>
              <a:t>dreamed </a:t>
            </a:r>
            <a:r>
              <a:rPr lang="en-US" dirty="0"/>
              <a:t>that they were there </a:t>
            </a:r>
            <a:br>
              <a:rPr lang="en-US" dirty="0"/>
            </a:br>
            <a:r>
              <a:rPr lang="en-US" dirty="0"/>
              <a:t>And all you can do is wait for the </a:t>
            </a:r>
            <a:r>
              <a:rPr lang="en-US" dirty="0" smtClean="0"/>
              <a:t>day </a:t>
            </a:r>
            <a:r>
              <a:rPr lang="en-US" dirty="0"/>
              <a:t>when they will care </a:t>
            </a:r>
            <a:br>
              <a:rPr lang="en-US" dirty="0"/>
            </a:br>
            <a:r>
              <a:rPr lang="en-US" dirty="0"/>
              <a:t>[</a:t>
            </a:r>
            <a:r>
              <a:rPr lang="en-US" dirty="0" smtClean="0"/>
              <a:t>Chorus]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691681" y="908720"/>
            <a:ext cx="128888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loved</a:t>
            </a:r>
            <a:endParaRPr 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691680" y="1268760"/>
            <a:ext cx="126188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needed</a:t>
            </a:r>
            <a:endParaRPr 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907704" y="1556792"/>
            <a:ext cx="92204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tried</a:t>
            </a:r>
            <a:endParaRPr 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051047" y="2329716"/>
            <a:ext cx="90281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been</a:t>
            </a:r>
            <a:endParaRPr 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979712" y="2852936"/>
            <a:ext cx="78579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had</a:t>
            </a:r>
            <a:endParaRPr 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691681" y="3409836"/>
            <a:ext cx="153272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searched</a:t>
            </a:r>
            <a:endParaRPr 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138332" y="4489956"/>
            <a:ext cx="108555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found</a:t>
            </a:r>
            <a:endParaRPr 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896132" y="4489956"/>
            <a:ext cx="153433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dreamed</a:t>
            </a:r>
            <a:endParaRPr 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945569" y="5085184"/>
            <a:ext cx="100219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given</a:t>
            </a:r>
            <a:endParaRPr 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273098" y="5661248"/>
            <a:ext cx="112082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closed</a:t>
            </a:r>
            <a:endParaRPr 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9" name="Right Arrow 18">
            <a:hlinkClick r:id="rId3" action="ppaction://hlinkfile"/>
          </p:cNvPr>
          <p:cNvSpPr/>
          <p:nvPr/>
        </p:nvSpPr>
        <p:spPr>
          <a:xfrm>
            <a:off x="7812360" y="611106"/>
            <a:ext cx="1152128" cy="595228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PLAY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3389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Unit 11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419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travel and the Internet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hlinkClick r:id="rId2" action="ppaction://hlinkfile"/>
              </a:rPr>
              <a:t>VIDEO </a:t>
            </a:r>
            <a:r>
              <a:rPr lang="en-US" smtClean="0"/>
              <a:t>– Hotwire</a:t>
            </a:r>
          </a:p>
          <a:p>
            <a:r>
              <a:rPr lang="en-US" smtClean="0"/>
              <a:t>“Nearly 37 million Internet users have purchased travel products online.”</a:t>
            </a:r>
          </a:p>
          <a:p>
            <a:r>
              <a:rPr lang="en-US" smtClean="0"/>
              <a:t>Have you ever purchased travel services online?</a:t>
            </a:r>
          </a:p>
          <a:p>
            <a:r>
              <a:rPr lang="en-US" smtClean="0"/>
              <a:t>What are the advantages? What are the disadvantages?</a:t>
            </a:r>
          </a:p>
          <a:p>
            <a:pPr marL="0" indent="0">
              <a:buNone/>
            </a:pPr>
            <a:endParaRPr lang="en-US" smtClean="0"/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753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267</TotalTime>
  <Words>468</Words>
  <Application>Microsoft Office PowerPoint</Application>
  <PresentationFormat>On-screen Show (4:3)</PresentationFormat>
  <Paragraphs>122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Trek</vt:lpstr>
      <vt:lpstr>Tourism</vt:lpstr>
      <vt:lpstr>Review</vt:lpstr>
      <vt:lpstr>PowerPoint Presentation</vt:lpstr>
      <vt:lpstr>Present Perfect vs. Simple Past</vt:lpstr>
      <vt:lpstr>Yes, I’ve been to… or No, I haven’t been to…</vt:lpstr>
      <vt:lpstr>Have you ever…?</vt:lpstr>
      <vt:lpstr>PowerPoint Presentation</vt:lpstr>
      <vt:lpstr>Unit 11</vt:lpstr>
      <vt:lpstr>travel and the Internet</vt:lpstr>
      <vt:lpstr>My trip to Chile</vt:lpstr>
      <vt:lpstr>PowerPoint Presentation</vt:lpstr>
      <vt:lpstr>Booking terms &amp; conditions p. 96 </vt:lpstr>
      <vt:lpstr>“If” statements</vt:lpstr>
      <vt:lpstr>“If” statements</vt:lpstr>
      <vt:lpstr>“IF” STatements</vt:lpstr>
      <vt:lpstr>Practice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tourism</dc:title>
  <dc:creator>Rachel McG</dc:creator>
  <cp:lastModifiedBy>Rachel McG</cp:lastModifiedBy>
  <cp:revision>26</cp:revision>
  <dcterms:created xsi:type="dcterms:W3CDTF">2011-09-14T14:46:05Z</dcterms:created>
  <dcterms:modified xsi:type="dcterms:W3CDTF">2011-09-26T20:29:48Z</dcterms:modified>
</cp:coreProperties>
</file>